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16.png" ContentType="image/png"/>
  <Override PartName="/ppt/media/image25.png" ContentType="image/png"/>
  <Override PartName="/ppt/media/image24.png" ContentType="image/png"/>
  <Override PartName="/ppt/media/image22.png" ContentType="image/png"/>
  <Override PartName="/ppt/media/image19.jpeg" ContentType="image/jpeg"/>
  <Override PartName="/ppt/media/image23.jpeg" ContentType="image/jpeg"/>
  <Override PartName="/ppt/media/image21.png" ContentType="image/png"/>
  <Override PartName="/ppt/media/image5.png" ContentType="image/png"/>
  <Override PartName="/ppt/media/image14.png" ContentType="image/png"/>
  <Override PartName="/ppt/media/image26.png" ContentType="image/png"/>
  <Override PartName="/ppt/media/image20.jpeg" ContentType="image/jpe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_rels/slideLayout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4" r:id="rId4"/>
    <p:sldMasterId id="2147483656" r:id="rId5"/>
    <p:sldMasterId id="2147483659" r:id="rId6"/>
    <p:sldMasterId id="2147483662" r:id="rId7"/>
    <p:sldMasterId id="2147483665" r:id="rId8"/>
    <p:sldMasterId id="2147483668" r:id="rId9"/>
    <p:sldMasterId id="2147483671" r:id="rId10"/>
    <p:sldMasterId id="2147483674" r:id="rId11"/>
    <p:sldMasterId id="2147483677" r:id="rId12"/>
    <p:sldMasterId id="2147483680" r:id="rId13"/>
    <p:sldMasterId id="2147483683" r:id="rId14"/>
    <p:sldMasterId id="2147483686" r:id="rId15"/>
    <p:sldMasterId id="2147483689" r:id="rId16"/>
    <p:sldMasterId id="2147483692" r:id="rId17"/>
    <p:sldMasterId id="2147483695" r:id="rId18"/>
    <p:sldMasterId id="2147483698" r:id="rId19"/>
    <p:sldMasterId id="2147483701" r:id="rId20"/>
    <p:sldMasterId id="2147483704" r:id="rId21"/>
    <p:sldMasterId id="2147483707" r:id="rId22"/>
    <p:sldMasterId id="2147483710" r:id="rId23"/>
    <p:sldMasterId id="2147483713" r:id="rId24"/>
    <p:sldMasterId id="2147483716" r:id="rId25"/>
    <p:sldMasterId id="2147483719" r:id="rId26"/>
    <p:sldMasterId id="2147483722" r:id="rId27"/>
    <p:sldMasterId id="2147483725" r:id="rId28"/>
    <p:sldMasterId id="2147483728" r:id="rId29"/>
    <p:sldMasterId id="2147483731" r:id="rId30"/>
    <p:sldMasterId id="2147483733" r:id="rId31"/>
    <p:sldMasterId id="2147483735" r:id="rId32"/>
    <p:sldMasterId id="2147483737" r:id="rId33"/>
    <p:sldMasterId id="2147483739" r:id="rId34"/>
    <p:sldMasterId id="2147483741" r:id="rId35"/>
    <p:sldMasterId id="2147483743" r:id="rId36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" Target="slides/slide1.xml"/><Relationship Id="rId38" Type="http://schemas.openxmlformats.org/officeDocument/2006/relationships/slide" Target="slides/slide2.xml"/><Relationship Id="rId39" Type="http://schemas.openxmlformats.org/officeDocument/2006/relationships/slide" Target="slides/slide3.xml"/><Relationship Id="rId40" Type="http://schemas.openxmlformats.org/officeDocument/2006/relationships/slide" Target="slides/slide4.xml"/><Relationship Id="rId41" Type="http://schemas.openxmlformats.org/officeDocument/2006/relationships/slide" Target="slides/slide5.xml"/><Relationship Id="rId42" Type="http://schemas.openxmlformats.org/officeDocument/2006/relationships/slide" Target="slides/slide6.xml"/><Relationship Id="rId43" Type="http://schemas.openxmlformats.org/officeDocument/2006/relationships/slide" Target="slides/slide7.xml"/><Relationship Id="rId44" Type="http://schemas.openxmlformats.org/officeDocument/2006/relationships/slide" Target="slides/slide8.xml"/><Relationship Id="rId45" Type="http://schemas.openxmlformats.org/officeDocument/2006/relationships/slide" Target="slides/slide9.xml"/><Relationship Id="rId46" Type="http://schemas.openxmlformats.org/officeDocument/2006/relationships/slide" Target="slides/slide10.xml"/><Relationship Id="rId47" Type="http://schemas.openxmlformats.org/officeDocument/2006/relationships/slide" Target="slides/slide11.xml"/><Relationship Id="rId48" Type="http://schemas.openxmlformats.org/officeDocument/2006/relationships/slide" Target="slides/slide12.xml"/><Relationship Id="rId49" Type="http://schemas.openxmlformats.org/officeDocument/2006/relationships/slide" Target="slides/slide13.xml"/><Relationship Id="rId50" Type="http://schemas.openxmlformats.org/officeDocument/2006/relationships/slide" Target="slides/slide14.xml"/><Relationship Id="rId51" Type="http://schemas.openxmlformats.org/officeDocument/2006/relationships/slide" Target="slides/slide15.xml"/><Relationship Id="rId52" Type="http://schemas.openxmlformats.org/officeDocument/2006/relationships/slide" Target="slides/slide16.xml"/><Relationship Id="rId53" Type="http://schemas.openxmlformats.org/officeDocument/2006/relationships/slide" Target="slides/slide17.xml"/><Relationship Id="rId54" Type="http://schemas.openxmlformats.org/officeDocument/2006/relationships/slide" Target="slides/slide18.xml"/><Relationship Id="rId5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TITLE_AND_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TITLE_AND_DESCRIPTION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i-FI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APTION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APTION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APTION_ONLY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APTION_ONLY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TITLE_AND_DESCRIPTION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APTION_ONLY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TITLE_AND_DESCRIPTION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TITLE_AND_DESCRIPTION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APTION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TITLE_AND_DESCRIPTION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APTION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ECTION_TITLE_AND_DESCRIPTION_1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_1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5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5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57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8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6.png"/><Relationship Id="rId3" Type="http://schemas.openxmlformats.org/officeDocument/2006/relationships/image" Target="../media/image22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59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60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1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62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175840" y="1950120"/>
            <a:ext cx="4791960" cy="64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273680" y="1369080"/>
            <a:ext cx="6596640" cy="210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3"/>
    <p:sldLayoutId id="2147483676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70196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3"/>
    <p:sldLayoutId id="214748367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762720" y="31777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1048320" y="3287520"/>
            <a:ext cx="2412720" cy="931320"/>
          </a:xfrm>
          <a:prstGeom prst="rect">
            <a:avLst/>
          </a:prstGeom>
          <a:noFill/>
          <a:ln w="0">
            <a:noFill/>
          </a:ln>
          <a:effectLst>
            <a:outerShdw dist="28038" dir="6338534" blurRad="114480" rotWithShape="0">
              <a:srgbClr val="ffab40">
                <a:alpha val="50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0" lang="fi-FI" sz="60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xx%</a:t>
            </a:r>
            <a:endParaRPr b="0" lang="fi-FI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3"/>
    <p:sldLayoutId id="2147483682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70196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3"/>
    <p:sldLayoutId id="2147483685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70196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3"/>
    <p:sldLayoutId id="2147483688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70196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3"/>
    <p:sldLayoutId id="2147483691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96440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067400" y="2651760"/>
            <a:ext cx="3258720" cy="179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3880" y="2651760"/>
            <a:ext cx="3258720" cy="179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title"/>
          </p:nvPr>
        </p:nvSpPr>
        <p:spPr>
          <a:xfrm>
            <a:off x="1213560" y="1955160"/>
            <a:ext cx="325872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title"/>
          </p:nvPr>
        </p:nvSpPr>
        <p:spPr>
          <a:xfrm>
            <a:off x="4820040" y="1955160"/>
            <a:ext cx="325872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3"/>
    <p:sldLayoutId id="2147483694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title"/>
          </p:nvPr>
        </p:nvSpPr>
        <p:spPr>
          <a:xfrm>
            <a:off x="898560" y="3052800"/>
            <a:ext cx="167112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title"/>
          </p:nvPr>
        </p:nvSpPr>
        <p:spPr>
          <a:xfrm>
            <a:off x="2790360" y="3052800"/>
            <a:ext cx="167112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title"/>
          </p:nvPr>
        </p:nvSpPr>
        <p:spPr>
          <a:xfrm>
            <a:off x="4682160" y="3052800"/>
            <a:ext cx="167112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title"/>
          </p:nvPr>
        </p:nvSpPr>
        <p:spPr>
          <a:xfrm>
            <a:off x="6573960" y="3052800"/>
            <a:ext cx="167112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3"/>
    <p:sldLayoutId id="2147483697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96800" y="661680"/>
            <a:ext cx="315900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i-FI" sz="48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xx%</a:t>
            </a:r>
            <a:endParaRPr b="0" lang="fi-FI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title"/>
          </p:nvPr>
        </p:nvSpPr>
        <p:spPr>
          <a:xfrm>
            <a:off x="4996800" y="2099160"/>
            <a:ext cx="315900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i-FI" sz="48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xx%</a:t>
            </a:r>
            <a:endParaRPr b="0" lang="fi-FI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title"/>
          </p:nvPr>
        </p:nvSpPr>
        <p:spPr>
          <a:xfrm>
            <a:off x="4996800" y="3536640"/>
            <a:ext cx="315900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i-FI" sz="48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xx%</a:t>
            </a:r>
            <a:endParaRPr b="0" lang="fi-FI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3"/>
    <p:sldLayoutId id="2147483700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538440" y="181872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6028560" y="181872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title"/>
          </p:nvPr>
        </p:nvSpPr>
        <p:spPr>
          <a:xfrm>
            <a:off x="1048320" y="181872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title"/>
          </p:nvPr>
        </p:nvSpPr>
        <p:spPr>
          <a:xfrm>
            <a:off x="3538440" y="332496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title"/>
          </p:nvPr>
        </p:nvSpPr>
        <p:spPr>
          <a:xfrm>
            <a:off x="6028560" y="332496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title"/>
          </p:nvPr>
        </p:nvSpPr>
        <p:spPr>
          <a:xfrm>
            <a:off x="1048320" y="332496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3"/>
    <p:sldLayoutId id="2147483703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920600" y="1634400"/>
            <a:ext cx="5302080" cy="111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i-FI" sz="72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xx%</a:t>
            </a:r>
            <a:endParaRPr b="0" lang="fi-FI" sz="7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2786400" y="3094560"/>
            <a:ext cx="3570480" cy="5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outline text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Outline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Outli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Leve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3"/>
    <p:sldLayoutId id="2147483653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504324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1338120" y="2359800"/>
            <a:ext cx="2727360" cy="3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1338120" y="3988800"/>
            <a:ext cx="2727360" cy="3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78160" y="2359800"/>
            <a:ext cx="2727360" cy="3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title"/>
          </p:nvPr>
        </p:nvSpPr>
        <p:spPr>
          <a:xfrm>
            <a:off x="5078160" y="3988800"/>
            <a:ext cx="2727360" cy="3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3"/>
    <p:sldLayoutId id="2147483706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3"/>
    <p:sldLayoutId id="214748370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3"/>
    <p:sldLayoutId id="2147483712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3"/>
    <p:sldLayoutId id="2147483715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573552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3"/>
    <p:sldLayoutId id="2147483718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062800" y="2441880"/>
            <a:ext cx="501804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3"/>
    <p:sldLayoutId id="2147483721" r:id="rId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Google Shape;147;p33"/>
          <p:cNvSpPr/>
          <p:nvPr/>
        </p:nvSpPr>
        <p:spPr>
          <a:xfrm>
            <a:off x="924840" y="3570120"/>
            <a:ext cx="3305160" cy="66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000" strike="noStrike" u="none">
                <a:solidFill>
                  <a:schemeClr val="accent1"/>
                </a:solidFill>
                <a:uFillTx/>
                <a:latin typeface="Montserrat Medium"/>
                <a:ea typeface="Montserrat Medium"/>
              </a:rPr>
              <a:t>CREDITS: This presentation template was created by </a:t>
            </a:r>
            <a:r>
              <a:rPr b="0" lang="en" sz="1000" strike="noStrike" u="sng">
                <a:solidFill>
                  <a:schemeClr val="accent1"/>
                </a:solidFill>
                <a:uFillTx/>
                <a:latin typeface="Montserrat Medium"/>
                <a:ea typeface="Montserrat Medium"/>
                <a:hlinkClick r:id="rId3"/>
              </a:rPr>
              <a:t>Slidesgo</a:t>
            </a:r>
            <a:r>
              <a:rPr b="0" lang="en" sz="1000" strike="noStrike" u="none">
                <a:solidFill>
                  <a:schemeClr val="accent1"/>
                </a:solidFill>
                <a:uFillTx/>
                <a:latin typeface="Montserrat Medium"/>
                <a:ea typeface="Montserrat Medium"/>
              </a:rPr>
              <a:t>, including icons by </a:t>
            </a:r>
            <a:r>
              <a:rPr b="0" lang="en" sz="1000" strike="noStrike" u="sng">
                <a:solidFill>
                  <a:schemeClr val="accent1"/>
                </a:solidFill>
                <a:uFillTx/>
                <a:latin typeface="Montserrat Medium"/>
                <a:ea typeface="Montserrat Medium"/>
                <a:hlinkClick r:id="rId4"/>
              </a:rPr>
              <a:t>Flaticon</a:t>
            </a:r>
            <a:r>
              <a:rPr b="0" lang="en" sz="1000" strike="noStrike" u="none">
                <a:solidFill>
                  <a:schemeClr val="accent1"/>
                </a:solidFill>
                <a:uFillTx/>
                <a:latin typeface="Montserrat Medium"/>
                <a:ea typeface="Montserrat Medium"/>
              </a:rPr>
              <a:t>, and infographics &amp; images by </a:t>
            </a:r>
            <a:r>
              <a:rPr b="0" lang="en" sz="1000" strike="noStrike" u="sng">
                <a:solidFill>
                  <a:schemeClr val="accent1"/>
                </a:solidFill>
                <a:uFillTx/>
                <a:latin typeface="Montserrat Medium"/>
                <a:ea typeface="Montserrat Medium"/>
                <a:hlinkClick r:id="rId5"/>
              </a:rPr>
              <a:t>Freepik</a:t>
            </a:r>
            <a:r>
              <a:rPr b="0" lang="en" sz="1000" strike="noStrike" u="none">
                <a:solidFill>
                  <a:schemeClr val="accent1"/>
                </a:solidFill>
                <a:uFillTx/>
                <a:latin typeface="Montserrat Medium"/>
                <a:ea typeface="Montserrat Medium"/>
              </a:rPr>
              <a:t>. </a:t>
            </a:r>
            <a:endParaRPr b="0" lang="fi-FI" sz="1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fi-FI" sz="1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6"/>
    <p:sldLayoutId id="2147483724" r:id="rId7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3"/>
    <p:sldLayoutId id="2147483727" r:id="rId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37480" y="1659240"/>
            <a:ext cx="3186720" cy="27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3"/>
    <p:sldLayoutId id="2147483730" r:id="rId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938520" y="1659240"/>
            <a:ext cx="3186720" cy="27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037480" y="1659240"/>
            <a:ext cx="3186720" cy="27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337000" y="1297080"/>
            <a:ext cx="2837160" cy="125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337000" y="2593800"/>
            <a:ext cx="2837160" cy="125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29520" y="436320"/>
            <a:ext cx="2746080" cy="409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7" name="Google Shape;29;p8" descr=""/>
          <p:cNvPicPr/>
          <p:nvPr/>
        </p:nvPicPr>
        <p:blipFill>
          <a:blip r:embed="rId3"/>
          <a:stretch/>
        </p:blipFill>
        <p:spPr>
          <a:xfrm rot="5400000">
            <a:off x="3278880" y="413640"/>
            <a:ext cx="7626240" cy="288360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30;p8" descr=""/>
          <p:cNvPicPr/>
          <p:nvPr/>
        </p:nvPicPr>
        <p:blipFill>
          <a:blip r:embed="rId4"/>
          <a:stretch/>
        </p:blipFill>
        <p:spPr>
          <a:xfrm flipH="1" rot="5400000">
            <a:off x="4822200" y="-351720"/>
            <a:ext cx="9309600" cy="352008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4703400" y="909720"/>
            <a:ext cx="3468600" cy="332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title"/>
          </p:nvPr>
        </p:nvSpPr>
        <p:spPr>
          <a:xfrm>
            <a:off x="938520" y="444960"/>
            <a:ext cx="322344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573552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573552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38520" y="1245960"/>
            <a:ext cx="7171920" cy="303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k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to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dit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utl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xt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  <p:sldLayoutId id="2147483658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538440" y="261540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6028560" y="261540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title"/>
          </p:nvPr>
        </p:nvSpPr>
        <p:spPr>
          <a:xfrm>
            <a:off x="1048320" y="261540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title"/>
          </p:nvPr>
        </p:nvSpPr>
        <p:spPr>
          <a:xfrm>
            <a:off x="1048320" y="1770840"/>
            <a:ext cx="206676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i-FI" sz="3600" strike="noStrike" u="none">
                <a:solidFill>
                  <a:schemeClr val="lt2"/>
                </a:solidFill>
                <a:uFillTx/>
                <a:latin typeface="Montserrat ExtraBold"/>
                <a:ea typeface="Montserrat ExtraBold"/>
              </a:rPr>
              <a:t>xx%</a:t>
            </a:r>
            <a:endParaRPr b="0" lang="fi-FI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title"/>
          </p:nvPr>
        </p:nvSpPr>
        <p:spPr>
          <a:xfrm>
            <a:off x="3538440" y="1770840"/>
            <a:ext cx="206676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i-FI" sz="3600" strike="noStrike" u="none">
                <a:solidFill>
                  <a:schemeClr val="lt2"/>
                </a:solidFill>
                <a:uFillTx/>
                <a:latin typeface="Montserrat ExtraBold"/>
                <a:ea typeface="Montserrat ExtraBold"/>
              </a:rPr>
              <a:t>xx%</a:t>
            </a:r>
            <a:endParaRPr b="0" lang="fi-FI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6"/>
          <p:cNvSpPr>
            <a:spLocks noGrp="1"/>
          </p:cNvSpPr>
          <p:nvPr>
            <p:ph type="title"/>
          </p:nvPr>
        </p:nvSpPr>
        <p:spPr>
          <a:xfrm>
            <a:off x="6028560" y="1770840"/>
            <a:ext cx="206676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i-FI" sz="3600" strike="noStrike" u="none">
                <a:solidFill>
                  <a:schemeClr val="lt2"/>
                </a:solidFill>
                <a:uFillTx/>
                <a:latin typeface="Montserrat ExtraBold"/>
                <a:ea typeface="Montserrat ExtraBold"/>
              </a:rPr>
              <a:t>xx%</a:t>
            </a:r>
            <a:endParaRPr b="0" lang="fi-FI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k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3"/>
    <p:sldLayoutId id="2147483661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85440" y="2832840"/>
            <a:ext cx="3656880" cy="64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k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  <p:sldLayoutId id="2147483664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850400" y="1157760"/>
            <a:ext cx="5442480" cy="26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k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3"/>
    <p:sldLayoutId id="2147483667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37160" y="2463120"/>
            <a:ext cx="238968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title"/>
          </p:nvPr>
        </p:nvSpPr>
        <p:spPr>
          <a:xfrm>
            <a:off x="4816440" y="2463120"/>
            <a:ext cx="238968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k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m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a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d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r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x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h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O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u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i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n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v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3"/>
    <p:sldLayoutId id="2147483670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538440" y="276804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6028560" y="276804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title"/>
          </p:nvPr>
        </p:nvSpPr>
        <p:spPr>
          <a:xfrm>
            <a:off x="1048320" y="2768040"/>
            <a:ext cx="2066760" cy="54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i-FI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fi-FI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i-FI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fi-FI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3"/>
    <p:sldLayoutId id="214748367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175840" y="1950120"/>
            <a:ext cx="4791960" cy="644400"/>
          </a:xfrm>
          <a:prstGeom prst="rect">
            <a:avLst/>
          </a:prstGeom>
          <a:noFill/>
          <a:ln w="0">
            <a:noFill/>
          </a:ln>
          <a:effectLst>
            <a:outerShdw dist="18671" dir="8760212" blurRad="142920" rotWithShape="0">
              <a:srgbClr val="76a5af">
                <a:alpha val="50000"/>
              </a:srgbClr>
            </a:outerShdw>
          </a:effectLst>
        </p:spPr>
        <p:txBody>
          <a:bodyPr lIns="91440" rIns="91440" tIns="91440" bIns="91440" anchor="b">
            <a:noAutofit/>
          </a:bodyPr>
          <a:p>
            <a:pPr indent="0" algn="ctr">
              <a:buNone/>
            </a:pPr>
            <a:r>
              <a:rPr b="0" lang="fi-FI" sz="2200" strike="noStrike" u="none">
                <a:solidFill>
                  <a:srgbClr val="ffffff"/>
                </a:solidFill>
                <a:uFillTx/>
                <a:latin typeface="Montserrat ExtraBold"/>
              </a:rPr>
              <a:t>FRISBEEGOLF-TULOSALUSTA</a:t>
            </a:r>
            <a:endParaRPr b="0" lang="fi-FI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2044080" y="3704760"/>
            <a:ext cx="5055120" cy="46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1"/>
                </a:solidFill>
                <a:uFillTx/>
                <a:latin typeface="Montserrat"/>
                <a:ea typeface="Montserrat"/>
              </a:rPr>
              <a:t>Joona Nuorala, Kalle Vesanterä / NTIS23K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2927880" y="2513160"/>
            <a:ext cx="3260520" cy="464400"/>
          </a:xfrm>
          <a:prstGeom prst="rect">
            <a:avLst/>
          </a:prstGeom>
          <a:noFill/>
          <a:ln w="0">
            <a:noFill/>
          </a:ln>
          <a:effectLst>
            <a:outerShdw dist="18947" dir="8470210" blurRad="100080" rotWithShape="0">
              <a:srgbClr val="76a5af">
                <a:alpha val="50000"/>
              </a:srgbClr>
            </a:outerShdw>
          </a:effectLst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uFillTx/>
                <a:latin typeface="Montserrat ExtraLight"/>
                <a:ea typeface="Montserrat ExtraLight"/>
              </a:rPr>
              <a:t>OHJELMISTOTUOTANTO 2024</a:t>
            </a:r>
            <a:endParaRPr b="0" lang="fi-FI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39" name="Google Shape;165;p38"/>
          <p:cNvCxnSpPr/>
          <p:nvPr/>
        </p:nvCxnSpPr>
        <p:spPr>
          <a:xfrm>
            <a:off x="3190320" y="2565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504324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KÄYTTÄJÄTARINAT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1338120" y="1316880"/>
            <a:ext cx="2727360" cy="156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”</a:t>
            </a: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Käyttäjänä haluan mahdollisuuden tallentaa PDGA-numeron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käyttäjälleni, jotta PDGA-rating saadaan näkyviin palvelussa.”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ubTitle"/>
          </p:nvPr>
        </p:nvSpPr>
        <p:spPr>
          <a:xfrm>
            <a:off x="1338120" y="3270240"/>
            <a:ext cx="2727360" cy="158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”</a:t>
            </a: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Käyttäjänä haluan, että tuloksien kirjaaminen on mahdollisimman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helppoa ja nopeaa, jolloin voin keskittyä paremmin pelin muihin osa-alueisiin.”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subTitle"/>
          </p:nvPr>
        </p:nvSpPr>
        <p:spPr>
          <a:xfrm>
            <a:off x="5078160" y="1316880"/>
            <a:ext cx="2727360" cy="156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”</a:t>
            </a: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Käyttäjänä haluan nähdä itseäni lähellä olevat radat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helpossa karttanäkymässä, jotta löydän reitin radoille jopa vieraalla paikkakunnalla ollessani.”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subTitle"/>
          </p:nvPr>
        </p:nvSpPr>
        <p:spPr>
          <a:xfrm>
            <a:off x="5078160" y="3270240"/>
            <a:ext cx="2727360" cy="158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”</a:t>
            </a: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Turnausjärjestäjänä haluan mahdollisuuden lisätä käyttäjiä turnauksen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hallintaryhmään, jotta vaikkapa tuomarit saadaan osaksi turnauksenhallintaa.”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172" name="Google Shape;2106;p 2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cxnSp>
        <p:nvCxnSpPr>
          <p:cNvPr id="173" name="Google Shape;2107;p 2"/>
          <p:cNvCxnSpPr/>
          <p:nvPr/>
        </p:nvCxnSpPr>
        <p:spPr>
          <a:xfrm>
            <a:off x="1348200" y="3048480"/>
            <a:ext cx="644760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cxnSp>
        <p:nvCxnSpPr>
          <p:cNvPr id="174" name="Google Shape;2108;p 2"/>
          <p:cNvCxnSpPr/>
          <p:nvPr/>
        </p:nvCxnSpPr>
        <p:spPr>
          <a:xfrm>
            <a:off x="4572000" y="1566000"/>
            <a:ext cx="360" cy="296532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ALUSTALLE SUUNNITELLUT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PÄÄOMINAISUUDET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Alustan pääominaisuudet muotoutuivat kyselyn ja suunnittelupalaverien pohjalta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Intuitiivinen tulosten kirjaaminen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Turnaustenhallinta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Monipuolinen karttaominaisuus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Selkeä kilpailujen listaus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77" name="Google Shape;216;p 9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ARKKITEHTUURI- JA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MODUULISUUNNITTELU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Kattavasti rakennetut moduulit, toimivaksi suunniteltu arkkitehtuuri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Backend joka pohjautuu pilviarkkitehtuuriin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Tarkkaan hiotut toiminnalliset ja ei-toiminnalliset vaatimukset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In-the-house backend ja frontend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80" name="Google Shape;216;p 12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TOTEUTUS - 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FRONTEND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82" name="Google Shape;222;p 2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sp>
        <p:nvSpPr>
          <p:cNvPr id="183" name="PlaceHolder 2"/>
          <p:cNvSpPr>
            <a:spLocks noGrp="1"/>
          </p:cNvSpPr>
          <p:nvPr>
            <p:ph type="title"/>
          </p:nvPr>
        </p:nvSpPr>
        <p:spPr>
          <a:xfrm>
            <a:off x="1937160" y="2463120"/>
            <a:ext cx="2389680" cy="54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REACT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ubTitle"/>
          </p:nvPr>
        </p:nvSpPr>
        <p:spPr>
          <a:xfrm>
            <a:off x="1937160" y="3148200"/>
            <a:ext cx="2389680" cy="123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Selainpohjainen alusta työpöytäkäyttöön, nykyaikaisella frameworkilla</a:t>
            </a:r>
            <a:endParaRPr b="0" lang="fi-FI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title"/>
          </p:nvPr>
        </p:nvSpPr>
        <p:spPr>
          <a:xfrm>
            <a:off x="4816440" y="2463120"/>
            <a:ext cx="2389680" cy="54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REACT NATIVE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subTitle"/>
          </p:nvPr>
        </p:nvSpPr>
        <p:spPr>
          <a:xfrm>
            <a:off x="4816440" y="3148200"/>
            <a:ext cx="2389680" cy="123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Universaali mobiilikäyttöliittymä, joka on samalla helppo ylläpidettävä</a:t>
            </a:r>
            <a:endParaRPr b="0" lang="fi-FI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187" name="Google Shape;227;p 2"/>
          <p:cNvCxnSpPr/>
          <p:nvPr/>
        </p:nvCxnSpPr>
        <p:spPr>
          <a:xfrm>
            <a:off x="2996280" y="3083760"/>
            <a:ext cx="2721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cxnSp>
        <p:nvCxnSpPr>
          <p:cNvPr id="188" name="Google Shape;228;p 2"/>
          <p:cNvCxnSpPr/>
          <p:nvPr/>
        </p:nvCxnSpPr>
        <p:spPr>
          <a:xfrm>
            <a:off x="5875560" y="3083760"/>
            <a:ext cx="2721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grpSp>
        <p:nvGrpSpPr>
          <p:cNvPr id="189" name="Google Shape;10433;p 1"/>
          <p:cNvGrpSpPr/>
          <p:nvPr/>
        </p:nvGrpSpPr>
        <p:grpSpPr>
          <a:xfrm>
            <a:off x="5839560" y="1800000"/>
            <a:ext cx="360000" cy="653760"/>
            <a:chOff x="5839560" y="1800000"/>
            <a:chExt cx="360000" cy="653760"/>
          </a:xfrm>
        </p:grpSpPr>
        <p:sp>
          <p:nvSpPr>
            <p:cNvPr id="190" name="Google Shape;10434;p 1"/>
            <p:cNvSpPr/>
            <p:nvPr/>
          </p:nvSpPr>
          <p:spPr>
            <a:xfrm>
              <a:off x="5839560" y="1800000"/>
              <a:ext cx="360000" cy="653760"/>
            </a:xfrm>
            <a:custGeom>
              <a:avLst/>
              <a:gdLst>
                <a:gd name="textAreaLeft" fmla="*/ 0 w 360000"/>
                <a:gd name="textAreaRight" fmla="*/ 360360 w 360000"/>
                <a:gd name="textAreaTop" fmla="*/ 0 h 653760"/>
                <a:gd name="textAreaBottom" fmla="*/ 654120 h 653760"/>
              </a:gdLst>
              <a:ahLst/>
              <a:rect l="textAreaLeft" t="textAreaTop" r="textAreaRight" b="textAreaBottom"/>
              <a:pathLst>
                <a:path w="6537" h="11324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1" name="Google Shape;10435;p 1"/>
            <p:cNvSpPr/>
            <p:nvPr/>
          </p:nvSpPr>
          <p:spPr>
            <a:xfrm>
              <a:off x="6010200" y="1838520"/>
              <a:ext cx="54360" cy="18000"/>
            </a:xfrm>
            <a:custGeom>
              <a:avLst/>
              <a:gdLst>
                <a:gd name="textAreaLeft" fmla="*/ 0 w 54360"/>
                <a:gd name="textAreaRight" fmla="*/ 54720 w 543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1001" h="323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2" name="Google Shape;10436;p 1"/>
            <p:cNvSpPr/>
            <p:nvPr/>
          </p:nvSpPr>
          <p:spPr>
            <a:xfrm>
              <a:off x="5992200" y="2358360"/>
              <a:ext cx="53640" cy="55440"/>
            </a:xfrm>
            <a:custGeom>
              <a:avLst/>
              <a:gdLst>
                <a:gd name="textAreaLeft" fmla="*/ 0 w 53640"/>
                <a:gd name="textAreaRight" fmla="*/ 54000 w 53640"/>
                <a:gd name="textAreaTop" fmla="*/ 0 h 55440"/>
                <a:gd name="textAreaBottom" fmla="*/ 55800 h 55440"/>
              </a:gdLst>
              <a:ahLst/>
              <a:rect l="textAreaLeft" t="textAreaTop" r="textAreaRight" b="textAreaBottom"/>
              <a:pathLst>
                <a:path w="989" h="978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3" name="Google Shape;10437;p 1"/>
            <p:cNvSpPr/>
            <p:nvPr/>
          </p:nvSpPr>
          <p:spPr>
            <a:xfrm>
              <a:off x="5974560" y="1838520"/>
              <a:ext cx="16920" cy="1800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322" h="323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94" name="Google Shape;10960;p 1"/>
          <p:cNvGrpSpPr/>
          <p:nvPr/>
        </p:nvGrpSpPr>
        <p:grpSpPr>
          <a:xfrm>
            <a:off x="2779560" y="1960920"/>
            <a:ext cx="720000" cy="495360"/>
            <a:chOff x="2779560" y="1960920"/>
            <a:chExt cx="720000" cy="495360"/>
          </a:xfrm>
        </p:grpSpPr>
        <p:sp>
          <p:nvSpPr>
            <p:cNvPr id="195" name="Google Shape;10961;p 1"/>
            <p:cNvSpPr/>
            <p:nvPr/>
          </p:nvSpPr>
          <p:spPr>
            <a:xfrm>
              <a:off x="2779560" y="1960920"/>
              <a:ext cx="720000" cy="495360"/>
            </a:xfrm>
            <a:custGeom>
              <a:avLst/>
              <a:gdLst>
                <a:gd name="textAreaLeft" fmla="*/ 0 w 720000"/>
                <a:gd name="textAreaRight" fmla="*/ 720360 w 720000"/>
                <a:gd name="textAreaTop" fmla="*/ 0 h 495360"/>
                <a:gd name="textAreaBottom" fmla="*/ 495720 h 495360"/>
              </a:gdLst>
              <a:ahLst/>
              <a:rect l="textAreaLeft" t="textAreaTop" r="textAreaRight" b="textAreaBottom"/>
              <a:pathLst>
                <a:path w="12551" h="962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6" name="Google Shape;10962;p 1"/>
            <p:cNvSpPr/>
            <p:nvPr/>
          </p:nvSpPr>
          <p:spPr>
            <a:xfrm>
              <a:off x="2879640" y="2154960"/>
              <a:ext cx="517320" cy="124200"/>
            </a:xfrm>
            <a:custGeom>
              <a:avLst/>
              <a:gdLst>
                <a:gd name="textAreaLeft" fmla="*/ 0 w 517320"/>
                <a:gd name="textAreaRight" fmla="*/ 517680 w 517320"/>
                <a:gd name="textAreaTop" fmla="*/ 0 h 124200"/>
                <a:gd name="textAreaBottom" fmla="*/ 124560 h 124200"/>
              </a:gdLst>
              <a:ahLst/>
              <a:rect l="textAreaLeft" t="textAreaTop" r="textAreaRight" b="textAreaBottom"/>
              <a:pathLst>
                <a:path w="9026" h="2418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520" bIns="3852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7" name="Google Shape;10963;p 1"/>
            <p:cNvSpPr/>
            <p:nvPr/>
          </p:nvSpPr>
          <p:spPr>
            <a:xfrm>
              <a:off x="2879640" y="1998000"/>
              <a:ext cx="517320" cy="124560"/>
            </a:xfrm>
            <a:custGeom>
              <a:avLst/>
              <a:gdLst>
                <a:gd name="textAreaLeft" fmla="*/ 0 w 517320"/>
                <a:gd name="textAreaRight" fmla="*/ 517680 w 517320"/>
                <a:gd name="textAreaTop" fmla="*/ 0 h 124560"/>
                <a:gd name="textAreaBottom" fmla="*/ 124920 h 124560"/>
              </a:gdLst>
              <a:ahLst/>
              <a:rect l="textAreaLeft" t="textAreaTop" r="textAreaRight" b="textAreaBottom"/>
              <a:pathLst>
                <a:path w="9026" h="2418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520" bIns="3852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TOTEUTUS - 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BACKEND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99" name="Google Shape;222;p 1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3485160" y="2463120"/>
            <a:ext cx="2389680" cy="54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SKAALAUTUVA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ubTitle"/>
          </p:nvPr>
        </p:nvSpPr>
        <p:spPr>
          <a:xfrm>
            <a:off x="3485160" y="3148200"/>
            <a:ext cx="2389680" cy="123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PaaS yhdistettynä skaalautuviin teknologioihin takaa saatavuuden</a:t>
            </a:r>
            <a:endParaRPr b="0" lang="fi-FI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202" name="Google Shape;227;p 1"/>
          <p:cNvCxnSpPr/>
          <p:nvPr/>
        </p:nvCxnSpPr>
        <p:spPr>
          <a:xfrm>
            <a:off x="4544280" y="3083760"/>
            <a:ext cx="2721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sp>
        <p:nvSpPr>
          <p:cNvPr id="203" name="PlaceHolder 4"/>
          <p:cNvSpPr>
            <a:spLocks noGrp="1"/>
          </p:cNvSpPr>
          <p:nvPr>
            <p:ph type="title"/>
          </p:nvPr>
        </p:nvSpPr>
        <p:spPr>
          <a:xfrm>
            <a:off x="749160" y="2463120"/>
            <a:ext cx="2389680" cy="54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PAAS-PALVELU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Google Shape;224;p 3"/>
          <p:cNvSpPr txBox="1"/>
          <p:nvPr/>
        </p:nvSpPr>
        <p:spPr>
          <a:xfrm>
            <a:off x="749160" y="3148200"/>
            <a:ext cx="2389680" cy="1234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Infrastruktuuri tehokkaassa ja varmatoimisessa palvelussa</a:t>
            </a:r>
            <a:endParaRPr b="0" lang="fi-FI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205" name="Google Shape;227;p 3"/>
          <p:cNvCxnSpPr/>
          <p:nvPr/>
        </p:nvCxnSpPr>
        <p:spPr>
          <a:xfrm>
            <a:off x="1808280" y="3083760"/>
            <a:ext cx="2721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sp>
        <p:nvSpPr>
          <p:cNvPr id="206" name="PlaceHolder 5"/>
          <p:cNvSpPr>
            <a:spLocks noGrp="1"/>
          </p:cNvSpPr>
          <p:nvPr>
            <p:ph type="title"/>
          </p:nvPr>
        </p:nvSpPr>
        <p:spPr>
          <a:xfrm>
            <a:off x="6221160" y="2463120"/>
            <a:ext cx="2389680" cy="54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TIETOKANNAT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Google Shape;224;p 4"/>
          <p:cNvSpPr txBox="1"/>
          <p:nvPr/>
        </p:nvSpPr>
        <p:spPr>
          <a:xfrm>
            <a:off x="6221160" y="3148200"/>
            <a:ext cx="2389680" cy="1234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Sovellus pohjautuu tietokantojen tehokkaaseen käyttöön</a:t>
            </a:r>
            <a:endParaRPr b="0" lang="fi-FI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208" name="Google Shape;227;p 4"/>
          <p:cNvCxnSpPr/>
          <p:nvPr/>
        </p:nvCxnSpPr>
        <p:spPr>
          <a:xfrm>
            <a:off x="7280280" y="3083760"/>
            <a:ext cx="2721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grpSp>
        <p:nvGrpSpPr>
          <p:cNvPr id="209" name="Google Shape;11808;p 1"/>
          <p:cNvGrpSpPr/>
          <p:nvPr/>
        </p:nvGrpSpPr>
        <p:grpSpPr>
          <a:xfrm>
            <a:off x="4361040" y="1800000"/>
            <a:ext cx="634320" cy="663120"/>
            <a:chOff x="4361040" y="1800000"/>
            <a:chExt cx="634320" cy="663120"/>
          </a:xfrm>
        </p:grpSpPr>
        <p:sp>
          <p:nvSpPr>
            <p:cNvPr id="210" name="Google Shape;11809;p 1"/>
            <p:cNvSpPr/>
            <p:nvPr/>
          </p:nvSpPr>
          <p:spPr>
            <a:xfrm>
              <a:off x="4442400" y="2306880"/>
              <a:ext cx="50400" cy="51480"/>
            </a:xfrm>
            <a:custGeom>
              <a:avLst/>
              <a:gdLst>
                <a:gd name="textAreaLeft" fmla="*/ 0 w 50400"/>
                <a:gd name="textAreaRight" fmla="*/ 50760 w 50400"/>
                <a:gd name="textAreaTop" fmla="*/ 0 h 51480"/>
                <a:gd name="textAreaBottom" fmla="*/ 51840 h 51480"/>
              </a:gdLst>
              <a:ahLst/>
              <a:rect l="textAreaLeft" t="textAreaTop" r="textAreaRight" b="textAreaBottom"/>
              <a:pathLst>
                <a:path w="893" h="852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1" name="Google Shape;11810;p 1"/>
            <p:cNvSpPr/>
            <p:nvPr/>
          </p:nvSpPr>
          <p:spPr>
            <a:xfrm>
              <a:off x="4503600" y="2371680"/>
              <a:ext cx="49320" cy="51480"/>
            </a:xfrm>
            <a:custGeom>
              <a:avLst/>
              <a:gdLst>
                <a:gd name="textAreaLeft" fmla="*/ 0 w 49320"/>
                <a:gd name="textAreaRight" fmla="*/ 49680 w 49320"/>
                <a:gd name="textAreaTop" fmla="*/ 0 h 51480"/>
                <a:gd name="textAreaBottom" fmla="*/ 51840 h 51480"/>
              </a:gdLst>
              <a:ahLst/>
              <a:rect l="textAreaLeft" t="textAreaTop" r="textAreaRight" b="textAreaBottom"/>
              <a:pathLst>
                <a:path w="870" h="852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2" name="Google Shape;11811;p 1"/>
            <p:cNvSpPr/>
            <p:nvPr/>
          </p:nvSpPr>
          <p:spPr>
            <a:xfrm>
              <a:off x="4473360" y="2340000"/>
              <a:ext cx="50400" cy="51480"/>
            </a:xfrm>
            <a:custGeom>
              <a:avLst/>
              <a:gdLst>
                <a:gd name="textAreaLeft" fmla="*/ 0 w 50400"/>
                <a:gd name="textAreaRight" fmla="*/ 50760 w 50400"/>
                <a:gd name="textAreaTop" fmla="*/ 0 h 51480"/>
                <a:gd name="textAreaBottom" fmla="*/ 51840 h 51480"/>
              </a:gdLst>
              <a:ahLst/>
              <a:rect l="textAreaLeft" t="textAreaTop" r="textAreaRight" b="textAreaBottom"/>
              <a:pathLst>
                <a:path w="882" h="852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3" name="Google Shape;11812;p 1"/>
            <p:cNvSpPr/>
            <p:nvPr/>
          </p:nvSpPr>
          <p:spPr>
            <a:xfrm>
              <a:off x="4361040" y="1800000"/>
              <a:ext cx="634320" cy="663120"/>
            </a:xfrm>
            <a:custGeom>
              <a:avLst/>
              <a:gdLst>
                <a:gd name="textAreaLeft" fmla="*/ 0 w 634320"/>
                <a:gd name="textAreaRight" fmla="*/ 634680 w 634320"/>
                <a:gd name="textAreaTop" fmla="*/ 0 h 663120"/>
                <a:gd name="textAreaBottom" fmla="*/ 663480 h 663120"/>
              </a:gdLst>
              <a:ahLst/>
              <a:rect l="textAreaLeft" t="textAreaTop" r="textAreaRight" b="textAreaBottom"/>
              <a:pathLst>
                <a:path w="11042" h="1087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4" name="Google Shape;11813;p 1"/>
            <p:cNvSpPr/>
            <p:nvPr/>
          </p:nvSpPr>
          <p:spPr>
            <a:xfrm>
              <a:off x="4717440" y="1954800"/>
              <a:ext cx="154800" cy="124920"/>
            </a:xfrm>
            <a:custGeom>
              <a:avLst/>
              <a:gdLst>
                <a:gd name="textAreaLeft" fmla="*/ 0 w 154800"/>
                <a:gd name="textAreaRight" fmla="*/ 155160 w 154800"/>
                <a:gd name="textAreaTop" fmla="*/ 0 h 124920"/>
                <a:gd name="textAreaBottom" fmla="*/ 125280 h 124920"/>
              </a:gdLst>
              <a:ahLst/>
              <a:rect l="textAreaLeft" t="textAreaTop" r="textAreaRight" b="textAreaBottom"/>
              <a:pathLst>
                <a:path w="2704" h="2056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760" bIns="3276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15" name="Google Shape;13923;p 1"/>
          <p:cNvGrpSpPr/>
          <p:nvPr/>
        </p:nvGrpSpPr>
        <p:grpSpPr>
          <a:xfrm>
            <a:off x="1620000" y="1800000"/>
            <a:ext cx="642240" cy="663120"/>
            <a:chOff x="1620000" y="1800000"/>
            <a:chExt cx="642240" cy="663120"/>
          </a:xfrm>
        </p:grpSpPr>
        <p:sp>
          <p:nvSpPr>
            <p:cNvPr id="216" name="Google Shape;13924;p 1"/>
            <p:cNvSpPr/>
            <p:nvPr/>
          </p:nvSpPr>
          <p:spPr>
            <a:xfrm>
              <a:off x="1620000" y="1800000"/>
              <a:ext cx="642240" cy="663120"/>
            </a:xfrm>
            <a:custGeom>
              <a:avLst/>
              <a:gdLst>
                <a:gd name="textAreaLeft" fmla="*/ 0 w 642240"/>
                <a:gd name="textAreaRight" fmla="*/ 642600 w 642240"/>
                <a:gd name="textAreaTop" fmla="*/ 0 h 663120"/>
                <a:gd name="textAreaBottom" fmla="*/ 663480 h 663120"/>
              </a:gdLst>
              <a:ahLst/>
              <a:rect l="textAreaLeft" t="textAreaTop" r="textAreaRight" b="textAreaBottom"/>
              <a:pathLst>
                <a:path w="11205" h="10538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7" name="Google Shape;13925;p 1"/>
            <p:cNvSpPr/>
            <p:nvPr/>
          </p:nvSpPr>
          <p:spPr>
            <a:xfrm>
              <a:off x="2139120" y="1858320"/>
              <a:ext cx="77760" cy="85680"/>
            </a:xfrm>
            <a:custGeom>
              <a:avLst/>
              <a:gdLst>
                <a:gd name="textAreaLeft" fmla="*/ 0 w 77760"/>
                <a:gd name="textAreaRight" fmla="*/ 78120 w 77760"/>
                <a:gd name="textAreaTop" fmla="*/ 0 h 85680"/>
                <a:gd name="textAreaBottom" fmla="*/ 86040 h 85680"/>
              </a:gdLst>
              <a:ahLst/>
              <a:rect l="textAreaLeft" t="textAreaTop" r="textAreaRight" b="textAreaBottom"/>
              <a:pathLst>
                <a:path w="1370" h="137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8" name="Google Shape;13926;p 1"/>
            <p:cNvSpPr/>
            <p:nvPr/>
          </p:nvSpPr>
          <p:spPr>
            <a:xfrm>
              <a:off x="2037960" y="1858320"/>
              <a:ext cx="77760" cy="85680"/>
            </a:xfrm>
            <a:custGeom>
              <a:avLst/>
              <a:gdLst>
                <a:gd name="textAreaLeft" fmla="*/ 0 w 77760"/>
                <a:gd name="textAreaRight" fmla="*/ 78120 w 77760"/>
                <a:gd name="textAreaTop" fmla="*/ 0 h 85680"/>
                <a:gd name="textAreaBottom" fmla="*/ 86040 h 85680"/>
              </a:gdLst>
              <a:ahLst/>
              <a:rect l="textAreaLeft" t="textAreaTop" r="textAreaRight" b="textAreaBottom"/>
              <a:pathLst>
                <a:path w="1370" h="137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19" name="Google Shape;13927;p 1"/>
            <p:cNvSpPr/>
            <p:nvPr/>
          </p:nvSpPr>
          <p:spPr>
            <a:xfrm>
              <a:off x="1675080" y="1890360"/>
              <a:ext cx="338040" cy="20880"/>
            </a:xfrm>
            <a:custGeom>
              <a:avLst/>
              <a:gdLst>
                <a:gd name="textAreaLeft" fmla="*/ 0 w 338040"/>
                <a:gd name="textAreaRight" fmla="*/ 338400 w 338040"/>
                <a:gd name="textAreaTop" fmla="*/ 0 h 20880"/>
                <a:gd name="textAreaBottom" fmla="*/ 21240 h 20880"/>
              </a:gdLst>
              <a:ahLst/>
              <a:rect l="textAreaLeft" t="textAreaTop" r="textAreaRight" b="textAreaBottom"/>
              <a:pathLst>
                <a:path w="5906" h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0" name="Google Shape;13928;p 1"/>
            <p:cNvSpPr/>
            <p:nvPr/>
          </p:nvSpPr>
          <p:spPr>
            <a:xfrm>
              <a:off x="2139120" y="2090520"/>
              <a:ext cx="77760" cy="85680"/>
            </a:xfrm>
            <a:custGeom>
              <a:avLst/>
              <a:gdLst>
                <a:gd name="textAreaLeft" fmla="*/ 0 w 77760"/>
                <a:gd name="textAreaRight" fmla="*/ 78120 w 77760"/>
                <a:gd name="textAreaTop" fmla="*/ 0 h 85680"/>
                <a:gd name="textAreaBottom" fmla="*/ 86040 h 85680"/>
              </a:gdLst>
              <a:ahLst/>
              <a:rect l="textAreaLeft" t="textAreaTop" r="textAreaRight" b="textAreaBottom"/>
              <a:pathLst>
                <a:path w="1370" h="137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1" name="Google Shape;13929;p 1"/>
            <p:cNvSpPr/>
            <p:nvPr/>
          </p:nvSpPr>
          <p:spPr>
            <a:xfrm>
              <a:off x="2037960" y="2090520"/>
              <a:ext cx="77760" cy="85680"/>
            </a:xfrm>
            <a:custGeom>
              <a:avLst/>
              <a:gdLst>
                <a:gd name="textAreaLeft" fmla="*/ 0 w 77760"/>
                <a:gd name="textAreaRight" fmla="*/ 78120 w 77760"/>
                <a:gd name="textAreaTop" fmla="*/ 0 h 85680"/>
                <a:gd name="textAreaBottom" fmla="*/ 86040 h 85680"/>
              </a:gdLst>
              <a:ahLst/>
              <a:rect l="textAreaLeft" t="textAreaTop" r="textAreaRight" b="textAreaBottom"/>
              <a:pathLst>
                <a:path w="1370" h="137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2" name="Google Shape;13930;p 1"/>
            <p:cNvSpPr/>
            <p:nvPr/>
          </p:nvSpPr>
          <p:spPr>
            <a:xfrm>
              <a:off x="1675080" y="2123280"/>
              <a:ext cx="338040" cy="19440"/>
            </a:xfrm>
            <a:custGeom>
              <a:avLst/>
              <a:gdLst>
                <a:gd name="textAreaLeft" fmla="*/ 0 w 338040"/>
                <a:gd name="textAreaRight" fmla="*/ 338400 w 33804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5906" h="32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3" name="Google Shape;13931;p 1"/>
            <p:cNvSpPr/>
            <p:nvPr/>
          </p:nvSpPr>
          <p:spPr>
            <a:xfrm>
              <a:off x="2139120" y="2322720"/>
              <a:ext cx="77760" cy="85680"/>
            </a:xfrm>
            <a:custGeom>
              <a:avLst/>
              <a:gdLst>
                <a:gd name="textAreaLeft" fmla="*/ 0 w 77760"/>
                <a:gd name="textAreaRight" fmla="*/ 78120 w 77760"/>
                <a:gd name="textAreaTop" fmla="*/ 0 h 85680"/>
                <a:gd name="textAreaBottom" fmla="*/ 86040 h 85680"/>
              </a:gdLst>
              <a:ahLst/>
              <a:rect l="textAreaLeft" t="textAreaTop" r="textAreaRight" b="textAreaBottom"/>
              <a:pathLst>
                <a:path w="1370" h="137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4" name="Google Shape;13932;p 1"/>
            <p:cNvSpPr/>
            <p:nvPr/>
          </p:nvSpPr>
          <p:spPr>
            <a:xfrm>
              <a:off x="2037960" y="2322720"/>
              <a:ext cx="77760" cy="85680"/>
            </a:xfrm>
            <a:custGeom>
              <a:avLst/>
              <a:gdLst>
                <a:gd name="textAreaLeft" fmla="*/ 0 w 77760"/>
                <a:gd name="textAreaRight" fmla="*/ 78120 w 77760"/>
                <a:gd name="textAreaTop" fmla="*/ 0 h 85680"/>
                <a:gd name="textAreaBottom" fmla="*/ 86040 h 85680"/>
              </a:gdLst>
              <a:ahLst/>
              <a:rect l="textAreaLeft" t="textAreaTop" r="textAreaRight" b="textAreaBottom"/>
              <a:pathLst>
                <a:path w="1370" h="137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5" name="Google Shape;13933;p 1"/>
            <p:cNvSpPr/>
            <p:nvPr/>
          </p:nvSpPr>
          <p:spPr>
            <a:xfrm>
              <a:off x="1675080" y="2356200"/>
              <a:ext cx="338040" cy="19440"/>
            </a:xfrm>
            <a:custGeom>
              <a:avLst/>
              <a:gdLst>
                <a:gd name="textAreaLeft" fmla="*/ 0 w 338040"/>
                <a:gd name="textAreaRight" fmla="*/ 338400 w 33804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5906" h="32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6" name="Google Shape;13934;p 1"/>
            <p:cNvSpPr/>
            <p:nvPr/>
          </p:nvSpPr>
          <p:spPr>
            <a:xfrm>
              <a:off x="1675080" y="2156040"/>
              <a:ext cx="45360" cy="20880"/>
            </a:xfrm>
            <a:custGeom>
              <a:avLst/>
              <a:gdLst>
                <a:gd name="textAreaLeft" fmla="*/ 0 w 45360"/>
                <a:gd name="textAreaRight" fmla="*/ 45720 w 45360"/>
                <a:gd name="textAreaTop" fmla="*/ 0 h 20880"/>
                <a:gd name="textAreaBottom" fmla="*/ 21240 h 20880"/>
              </a:gdLst>
              <a:ahLst/>
              <a:rect l="textAreaLeft" t="textAreaTop" r="textAreaRight" b="textAreaBottom"/>
              <a:pathLst>
                <a:path w="799" h="334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27" name="Google Shape;14095;p 1"/>
          <p:cNvGrpSpPr/>
          <p:nvPr/>
        </p:nvGrpSpPr>
        <p:grpSpPr>
          <a:xfrm>
            <a:off x="7069680" y="1800000"/>
            <a:ext cx="720000" cy="663120"/>
            <a:chOff x="7069680" y="1800000"/>
            <a:chExt cx="720000" cy="663120"/>
          </a:xfrm>
        </p:grpSpPr>
        <p:sp>
          <p:nvSpPr>
            <p:cNvPr id="228" name="Google Shape;14096;p 1"/>
            <p:cNvSpPr/>
            <p:nvPr/>
          </p:nvSpPr>
          <p:spPr>
            <a:xfrm>
              <a:off x="7069680" y="1800000"/>
              <a:ext cx="720000" cy="663120"/>
            </a:xfrm>
            <a:custGeom>
              <a:avLst/>
              <a:gdLst>
                <a:gd name="textAreaLeft" fmla="*/ 0 w 720000"/>
                <a:gd name="textAreaRight" fmla="*/ 720360 w 720000"/>
                <a:gd name="textAreaTop" fmla="*/ 0 h 663120"/>
                <a:gd name="textAreaBottom" fmla="*/ 663480 h 663120"/>
              </a:gdLst>
              <a:ahLst/>
              <a:rect l="textAreaLeft" t="textAreaTop" r="textAreaRight" b="textAreaBottom"/>
              <a:pathLst>
                <a:path w="10609" h="9871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29" name="Google Shape;14097;p 1"/>
            <p:cNvSpPr/>
            <p:nvPr/>
          </p:nvSpPr>
          <p:spPr>
            <a:xfrm>
              <a:off x="7511400" y="2186280"/>
              <a:ext cx="127080" cy="124920"/>
            </a:xfrm>
            <a:custGeom>
              <a:avLst/>
              <a:gdLst>
                <a:gd name="textAreaLeft" fmla="*/ 0 w 127080"/>
                <a:gd name="textAreaRight" fmla="*/ 127440 w 127080"/>
                <a:gd name="textAreaTop" fmla="*/ 0 h 124920"/>
                <a:gd name="textAreaBottom" fmla="*/ 125280 h 124920"/>
              </a:gdLst>
              <a:ahLst/>
              <a:rect l="textAreaLeft" t="textAreaTop" r="textAreaRight" b="textAreaBottom"/>
              <a:pathLst>
                <a:path w="1882" h="187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endParaRPr b="0" lang="fi-FI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JULKAISU-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SUUNNITELMA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Ohjelmistoalusta on suunniteltu julkaistavaksi Rolling release -tyylillä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Omat versiot joka pääkomponentille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Versiopäivitykset tapahtuvat kuukauden sykleissä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Ohjelmisto kasvaa ja kehityy kumulatiivisesti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2" name="Google Shape;216;p 10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LAADUNHALLINTA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JA -VARMISTUS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Laadukkaan ohjelmiston </a:t>
            </a: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varmistamiseksi </a:t>
            </a: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testausstrategia ja </a:t>
            </a: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laadunhallintakriteerit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CI/CD-pipeline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Auditointi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Koodianalyysi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Testivetoinen kehitys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Integriteetti ja tietoturva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5" name="Google Shape;216;p 11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"/>
          <p:cNvGrpSpPr/>
          <p:nvPr/>
        </p:nvGrpSpPr>
        <p:grpSpPr>
          <a:xfrm>
            <a:off x="6050160" y="180000"/>
            <a:ext cx="2275560" cy="4511880"/>
            <a:chOff x="6050160" y="180000"/>
            <a:chExt cx="2275560" cy="4511880"/>
          </a:xfrm>
        </p:grpSpPr>
        <p:pic>
          <p:nvPicPr>
            <p:cNvPr id="237" name="" descr=""/>
            <p:cNvPicPr/>
            <p:nvPr/>
          </p:nvPicPr>
          <p:blipFill>
            <a:blip r:embed="rId2"/>
            <a:stretch/>
          </p:blipFill>
          <p:spPr>
            <a:xfrm>
              <a:off x="6140880" y="556920"/>
              <a:ext cx="2098080" cy="3744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8" name="Google Shape;2144;p 1"/>
            <p:cNvSpPr/>
            <p:nvPr/>
          </p:nvSpPr>
          <p:spPr>
            <a:xfrm>
              <a:off x="6050160" y="180000"/>
              <a:ext cx="2275560" cy="4511880"/>
            </a:xfrm>
            <a:custGeom>
              <a:avLst/>
              <a:gdLst>
                <a:gd name="textAreaLeft" fmla="*/ 0 w 2275560"/>
                <a:gd name="textAreaRight" fmla="*/ 2275920 w 2275560"/>
                <a:gd name="textAreaTop" fmla="*/ 0 h 4511880"/>
                <a:gd name="textAreaBottom" fmla="*/ 4512240 h 4511880"/>
              </a:gdLst>
              <a:ahLst/>
              <a:rect l="textAreaLeft" t="textAreaTop" r="textAreaRight" b="textAreaBottom"/>
              <a:pathLst>
                <a:path w="43370" h="85981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fi-FI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39" name=""/>
          <p:cNvGrpSpPr/>
          <p:nvPr/>
        </p:nvGrpSpPr>
        <p:grpSpPr>
          <a:xfrm>
            <a:off x="720000" y="616320"/>
            <a:ext cx="5085720" cy="4063680"/>
            <a:chOff x="720000" y="616320"/>
            <a:chExt cx="5085720" cy="4063680"/>
          </a:xfrm>
        </p:grpSpPr>
        <p:pic>
          <p:nvPicPr>
            <p:cNvPr id="240" name="" descr=""/>
            <p:cNvPicPr/>
            <p:nvPr/>
          </p:nvPicPr>
          <p:blipFill>
            <a:blip r:embed="rId3"/>
            <a:srcRect l="0" t="0" r="0" b="19702"/>
            <a:stretch/>
          </p:blipFill>
          <p:spPr>
            <a:xfrm>
              <a:off x="919440" y="812160"/>
              <a:ext cx="4694400" cy="29872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41" name="Google Shape;2117;p 2"/>
            <p:cNvGrpSpPr/>
            <p:nvPr/>
          </p:nvGrpSpPr>
          <p:grpSpPr>
            <a:xfrm>
              <a:off x="720000" y="616320"/>
              <a:ext cx="5085720" cy="4063680"/>
              <a:chOff x="720000" y="616320"/>
              <a:chExt cx="5085720" cy="4063680"/>
            </a:xfrm>
          </p:grpSpPr>
          <p:sp>
            <p:nvSpPr>
              <p:cNvPr id="242" name="Google Shape;2118;p 2"/>
              <p:cNvSpPr/>
              <p:nvPr/>
            </p:nvSpPr>
            <p:spPr>
              <a:xfrm>
                <a:off x="894240" y="785880"/>
                <a:ext cx="4743000" cy="3039120"/>
              </a:xfrm>
              <a:custGeom>
                <a:avLst/>
                <a:gdLst>
                  <a:gd name="textAreaLeft" fmla="*/ 0 w 4743000"/>
                  <a:gd name="textAreaRight" fmla="*/ 4743360 w 4743000"/>
                  <a:gd name="textAreaTop" fmla="*/ 0 h 3039120"/>
                  <a:gd name="textAreaBottom" fmla="*/ 3039480 h 3039120"/>
                </a:gdLst>
                <a:ahLst/>
                <a:rect l="textAreaLeft" t="textAreaTop" r="textAreaRight" b="textAreaBottom"/>
                <a:pathLst>
                  <a:path w="95443" h="58399">
                    <a:moveTo>
                      <a:pt x="94925" y="516"/>
                    </a:moveTo>
                    <a:lnTo>
                      <a:pt x="94925" y="57881"/>
                    </a:lnTo>
                    <a:lnTo>
                      <a:pt x="518" y="57881"/>
                    </a:lnTo>
                    <a:lnTo>
                      <a:pt x="518" y="516"/>
                    </a:lnTo>
                    <a:close/>
                    <a:moveTo>
                      <a:pt x="260" y="0"/>
                    </a:moveTo>
                    <a:cubicBezTo>
                      <a:pt x="118" y="0"/>
                      <a:pt x="1" y="115"/>
                      <a:pt x="1" y="259"/>
                    </a:cubicBezTo>
                    <a:lnTo>
                      <a:pt x="1" y="58140"/>
                    </a:lnTo>
                    <a:cubicBezTo>
                      <a:pt x="1" y="58282"/>
                      <a:pt x="118" y="58399"/>
                      <a:pt x="260" y="58399"/>
                    </a:cubicBezTo>
                    <a:lnTo>
                      <a:pt x="95184" y="58399"/>
                    </a:lnTo>
                    <a:cubicBezTo>
                      <a:pt x="95326" y="58399"/>
                      <a:pt x="95441" y="58282"/>
                      <a:pt x="95441" y="58140"/>
                    </a:cubicBezTo>
                    <a:lnTo>
                      <a:pt x="95441" y="259"/>
                    </a:lnTo>
                    <a:cubicBezTo>
                      <a:pt x="95442" y="115"/>
                      <a:pt x="95326" y="0"/>
                      <a:pt x="95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fi-FI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3" name="Google Shape;2119;p 2"/>
              <p:cNvSpPr/>
              <p:nvPr/>
            </p:nvSpPr>
            <p:spPr>
              <a:xfrm>
                <a:off x="2384280" y="3981240"/>
                <a:ext cx="1757160" cy="698760"/>
              </a:xfrm>
              <a:custGeom>
                <a:avLst/>
                <a:gdLst>
                  <a:gd name="textAreaLeft" fmla="*/ 0 w 1757160"/>
                  <a:gd name="textAreaRight" fmla="*/ 1757520 w 1757160"/>
                  <a:gd name="textAreaTop" fmla="*/ 0 h 698760"/>
                  <a:gd name="textAreaBottom" fmla="*/ 699120 h 698760"/>
                </a:gdLst>
                <a:ahLst/>
                <a:rect l="textAreaLeft" t="textAreaTop" r="textAreaRight" b="textAreaBottom"/>
                <a:pathLst>
                  <a:path w="35363" h="13432">
                    <a:moveTo>
                      <a:pt x="28176" y="0"/>
                    </a:moveTo>
                    <a:cubicBezTo>
                      <a:pt x="28078" y="0"/>
                      <a:pt x="27996" y="34"/>
                      <a:pt x="27932" y="102"/>
                    </a:cubicBezTo>
                    <a:cubicBezTo>
                      <a:pt x="27790" y="253"/>
                      <a:pt x="27790" y="509"/>
                      <a:pt x="27932" y="1118"/>
                    </a:cubicBezTo>
                    <a:cubicBezTo>
                      <a:pt x="27985" y="1344"/>
                      <a:pt x="28047" y="1651"/>
                      <a:pt x="28119" y="2009"/>
                    </a:cubicBezTo>
                    <a:cubicBezTo>
                      <a:pt x="28420" y="3516"/>
                      <a:pt x="28876" y="5791"/>
                      <a:pt x="29651" y="7179"/>
                    </a:cubicBezTo>
                    <a:cubicBezTo>
                      <a:pt x="30394" y="8514"/>
                      <a:pt x="31835" y="9775"/>
                      <a:pt x="32886" y="10698"/>
                    </a:cubicBezTo>
                    <a:cubicBezTo>
                      <a:pt x="33194" y="10968"/>
                      <a:pt x="33463" y="11203"/>
                      <a:pt x="33660" y="11396"/>
                    </a:cubicBezTo>
                    <a:cubicBezTo>
                      <a:pt x="34197" y="11917"/>
                      <a:pt x="34530" y="12027"/>
                      <a:pt x="34711" y="12085"/>
                    </a:cubicBezTo>
                    <a:cubicBezTo>
                      <a:pt x="34724" y="12089"/>
                      <a:pt x="34738" y="12094"/>
                      <a:pt x="34750" y="12098"/>
                    </a:cubicBezTo>
                    <a:cubicBezTo>
                      <a:pt x="34781" y="12255"/>
                      <a:pt x="34798" y="12433"/>
                      <a:pt x="34708" y="12569"/>
                    </a:cubicBezTo>
                    <a:cubicBezTo>
                      <a:pt x="34621" y="12698"/>
                      <a:pt x="34443" y="12789"/>
                      <a:pt x="34176" y="12841"/>
                    </a:cubicBezTo>
                    <a:cubicBezTo>
                      <a:pt x="33894" y="12897"/>
                      <a:pt x="33576" y="12915"/>
                      <a:pt x="33188" y="12915"/>
                    </a:cubicBezTo>
                    <a:cubicBezTo>
                      <a:pt x="32866" y="12915"/>
                      <a:pt x="32496" y="12902"/>
                      <a:pt x="32057" y="12888"/>
                    </a:cubicBezTo>
                    <a:cubicBezTo>
                      <a:pt x="31412" y="12865"/>
                      <a:pt x="30607" y="12837"/>
                      <a:pt x="29586" y="12837"/>
                    </a:cubicBezTo>
                    <a:lnTo>
                      <a:pt x="8800" y="12837"/>
                    </a:lnTo>
                    <a:cubicBezTo>
                      <a:pt x="7800" y="12837"/>
                      <a:pt x="6833" y="12841"/>
                      <a:pt x="5939" y="12847"/>
                    </a:cubicBezTo>
                    <a:cubicBezTo>
                      <a:pt x="5199" y="12851"/>
                      <a:pt x="4507" y="12855"/>
                      <a:pt x="3887" y="12855"/>
                    </a:cubicBezTo>
                    <a:cubicBezTo>
                      <a:pt x="3179" y="12855"/>
                      <a:pt x="2567" y="12850"/>
                      <a:pt x="2090" y="12837"/>
                    </a:cubicBezTo>
                    <a:lnTo>
                      <a:pt x="1783" y="12828"/>
                    </a:lnTo>
                    <a:cubicBezTo>
                      <a:pt x="706" y="12798"/>
                      <a:pt x="700" y="12793"/>
                      <a:pt x="570" y="12668"/>
                    </a:cubicBezTo>
                    <a:cubicBezTo>
                      <a:pt x="526" y="12627"/>
                      <a:pt x="520" y="12598"/>
                      <a:pt x="520" y="12571"/>
                    </a:cubicBezTo>
                    <a:cubicBezTo>
                      <a:pt x="520" y="12511"/>
                      <a:pt x="556" y="12333"/>
                      <a:pt x="912" y="11971"/>
                    </a:cubicBezTo>
                    <a:cubicBezTo>
                      <a:pt x="1108" y="11772"/>
                      <a:pt x="1452" y="11550"/>
                      <a:pt x="1848" y="11293"/>
                    </a:cubicBezTo>
                    <a:cubicBezTo>
                      <a:pt x="2410" y="10928"/>
                      <a:pt x="3111" y="10473"/>
                      <a:pt x="3670" y="9890"/>
                    </a:cubicBezTo>
                    <a:lnTo>
                      <a:pt x="4006" y="9544"/>
                    </a:lnTo>
                    <a:cubicBezTo>
                      <a:pt x="4870" y="8657"/>
                      <a:pt x="5947" y="7555"/>
                      <a:pt x="6528" y="6084"/>
                    </a:cubicBezTo>
                    <a:cubicBezTo>
                      <a:pt x="7009" y="4866"/>
                      <a:pt x="7250" y="2705"/>
                      <a:pt x="7410" y="1274"/>
                    </a:cubicBezTo>
                    <a:cubicBezTo>
                      <a:pt x="7465" y="775"/>
                      <a:pt x="7515" y="343"/>
                      <a:pt x="7558" y="87"/>
                    </a:cubicBezTo>
                    <a:lnTo>
                      <a:pt x="7048" y="0"/>
                    </a:lnTo>
                    <a:cubicBezTo>
                      <a:pt x="7002" y="269"/>
                      <a:pt x="6956" y="688"/>
                      <a:pt x="6896" y="1217"/>
                    </a:cubicBezTo>
                    <a:cubicBezTo>
                      <a:pt x="6739" y="2621"/>
                      <a:pt x="6503" y="4741"/>
                      <a:pt x="6047" y="5895"/>
                    </a:cubicBezTo>
                    <a:cubicBezTo>
                      <a:pt x="5506" y="7268"/>
                      <a:pt x="4512" y="8286"/>
                      <a:pt x="3637" y="9183"/>
                    </a:cubicBezTo>
                    <a:lnTo>
                      <a:pt x="3298" y="9533"/>
                    </a:lnTo>
                    <a:cubicBezTo>
                      <a:pt x="2779" y="10073"/>
                      <a:pt x="2136" y="10490"/>
                      <a:pt x="1568" y="10859"/>
                    </a:cubicBezTo>
                    <a:cubicBezTo>
                      <a:pt x="1145" y="11133"/>
                      <a:pt x="780" y="11369"/>
                      <a:pt x="546" y="11608"/>
                    </a:cubicBezTo>
                    <a:cubicBezTo>
                      <a:pt x="172" y="11988"/>
                      <a:pt x="0" y="12296"/>
                      <a:pt x="5" y="12578"/>
                    </a:cubicBezTo>
                    <a:cubicBezTo>
                      <a:pt x="6" y="12752"/>
                      <a:pt x="78" y="12911"/>
                      <a:pt x="211" y="13040"/>
                    </a:cubicBezTo>
                    <a:cubicBezTo>
                      <a:pt x="492" y="13309"/>
                      <a:pt x="611" y="13312"/>
                      <a:pt x="1770" y="13345"/>
                    </a:cubicBezTo>
                    <a:lnTo>
                      <a:pt x="2075" y="13354"/>
                    </a:lnTo>
                    <a:cubicBezTo>
                      <a:pt x="2547" y="13367"/>
                      <a:pt x="3149" y="13372"/>
                      <a:pt x="3843" y="13372"/>
                    </a:cubicBezTo>
                    <a:cubicBezTo>
                      <a:pt x="4476" y="13372"/>
                      <a:pt x="5185" y="13368"/>
                      <a:pt x="5944" y="13364"/>
                    </a:cubicBezTo>
                    <a:cubicBezTo>
                      <a:pt x="6836" y="13358"/>
                      <a:pt x="7802" y="13354"/>
                      <a:pt x="8802" y="13354"/>
                    </a:cubicBezTo>
                    <a:lnTo>
                      <a:pt x="29586" y="13354"/>
                    </a:lnTo>
                    <a:cubicBezTo>
                      <a:pt x="30598" y="13354"/>
                      <a:pt x="31397" y="13381"/>
                      <a:pt x="32040" y="13403"/>
                    </a:cubicBezTo>
                    <a:cubicBezTo>
                      <a:pt x="32484" y="13420"/>
                      <a:pt x="32860" y="13432"/>
                      <a:pt x="33192" y="13432"/>
                    </a:cubicBezTo>
                    <a:cubicBezTo>
                      <a:pt x="33609" y="13432"/>
                      <a:pt x="33956" y="13412"/>
                      <a:pt x="34274" y="13348"/>
                    </a:cubicBezTo>
                    <a:cubicBezTo>
                      <a:pt x="34682" y="13269"/>
                      <a:pt x="34972" y="13103"/>
                      <a:pt x="35137" y="12856"/>
                    </a:cubicBezTo>
                    <a:cubicBezTo>
                      <a:pt x="35363" y="12517"/>
                      <a:pt x="35282" y="12127"/>
                      <a:pt x="35252" y="11980"/>
                    </a:cubicBezTo>
                    <a:cubicBezTo>
                      <a:pt x="35195" y="11701"/>
                      <a:pt x="35007" y="11639"/>
                      <a:pt x="34871" y="11593"/>
                    </a:cubicBezTo>
                    <a:cubicBezTo>
                      <a:pt x="34721" y="11545"/>
                      <a:pt x="34470" y="11463"/>
                      <a:pt x="34019" y="11025"/>
                    </a:cubicBezTo>
                    <a:cubicBezTo>
                      <a:pt x="33815" y="10828"/>
                      <a:pt x="33540" y="10585"/>
                      <a:pt x="33225" y="10309"/>
                    </a:cubicBezTo>
                    <a:cubicBezTo>
                      <a:pt x="32202" y="9412"/>
                      <a:pt x="30800" y="8183"/>
                      <a:pt x="30101" y="6928"/>
                    </a:cubicBezTo>
                    <a:cubicBezTo>
                      <a:pt x="29367" y="5611"/>
                      <a:pt x="28902" y="3294"/>
                      <a:pt x="28625" y="1909"/>
                    </a:cubicBezTo>
                    <a:cubicBezTo>
                      <a:pt x="28552" y="1542"/>
                      <a:pt x="28489" y="1231"/>
                      <a:pt x="28435" y="1000"/>
                    </a:cubicBezTo>
                    <a:cubicBezTo>
                      <a:pt x="28376" y="749"/>
                      <a:pt x="28353" y="598"/>
                      <a:pt x="28346" y="510"/>
                    </a:cubicBezTo>
                    <a:cubicBezTo>
                      <a:pt x="28373" y="500"/>
                      <a:pt x="28400" y="486"/>
                      <a:pt x="28422" y="468"/>
                    </a:cubicBezTo>
                    <a:lnTo>
                      <a:pt x="28537" y="268"/>
                    </a:lnTo>
                    <a:lnTo>
                      <a:pt x="28247" y="234"/>
                    </a:lnTo>
                    <a:lnTo>
                      <a:pt x="28111" y="56"/>
                    </a:lnTo>
                    <a:cubicBezTo>
                      <a:pt x="28153" y="24"/>
                      <a:pt x="28202" y="8"/>
                      <a:pt x="28254" y="8"/>
                    </a:cubicBezTo>
                    <a:cubicBezTo>
                      <a:pt x="28256" y="8"/>
                      <a:pt x="28258" y="8"/>
                      <a:pt x="28261" y="8"/>
                    </a:cubicBezTo>
                    <a:cubicBezTo>
                      <a:pt x="28231" y="3"/>
                      <a:pt x="28203" y="0"/>
                      <a:pt x="28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fi-FI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4" name="Google Shape;2120;p 2"/>
              <p:cNvSpPr/>
              <p:nvPr/>
            </p:nvSpPr>
            <p:spPr>
              <a:xfrm>
                <a:off x="720000" y="616320"/>
                <a:ext cx="5085720" cy="3380040"/>
              </a:xfrm>
              <a:custGeom>
                <a:avLst/>
                <a:gdLst>
                  <a:gd name="textAreaLeft" fmla="*/ 0 w 5085720"/>
                  <a:gd name="textAreaRight" fmla="*/ 5086080 w 5085720"/>
                  <a:gd name="textAreaTop" fmla="*/ 0 h 3380040"/>
                  <a:gd name="textAreaBottom" fmla="*/ 3380400 h 3380040"/>
                </a:gdLst>
                <a:ahLst/>
                <a:rect l="textAreaLeft" t="textAreaTop" r="textAreaRight" b="textAreaBottom"/>
                <a:pathLst>
                  <a:path w="102351" h="64944">
                    <a:moveTo>
                      <a:pt x="99608" y="516"/>
                    </a:moveTo>
                    <a:cubicBezTo>
                      <a:pt x="100838" y="516"/>
                      <a:pt x="101835" y="1513"/>
                      <a:pt x="101835" y="2744"/>
                    </a:cubicBezTo>
                    <a:lnTo>
                      <a:pt x="101835" y="62200"/>
                    </a:lnTo>
                    <a:cubicBezTo>
                      <a:pt x="101833" y="63429"/>
                      <a:pt x="100836" y="64425"/>
                      <a:pt x="99608" y="64426"/>
                    </a:cubicBezTo>
                    <a:lnTo>
                      <a:pt x="2743" y="64426"/>
                    </a:lnTo>
                    <a:cubicBezTo>
                      <a:pt x="1514" y="64425"/>
                      <a:pt x="519" y="63429"/>
                      <a:pt x="517" y="62200"/>
                    </a:cubicBezTo>
                    <a:lnTo>
                      <a:pt x="517" y="2744"/>
                    </a:lnTo>
                    <a:cubicBezTo>
                      <a:pt x="519" y="1515"/>
                      <a:pt x="1514" y="518"/>
                      <a:pt x="2743" y="516"/>
                    </a:cubicBezTo>
                    <a:close/>
                    <a:moveTo>
                      <a:pt x="2743" y="1"/>
                    </a:moveTo>
                    <a:cubicBezTo>
                      <a:pt x="1230" y="1"/>
                      <a:pt x="0" y="1229"/>
                      <a:pt x="0" y="2744"/>
                    </a:cubicBezTo>
                    <a:lnTo>
                      <a:pt x="0" y="62200"/>
                    </a:lnTo>
                    <a:cubicBezTo>
                      <a:pt x="0" y="63713"/>
                      <a:pt x="1230" y="64943"/>
                      <a:pt x="2743" y="64943"/>
                    </a:cubicBezTo>
                    <a:lnTo>
                      <a:pt x="99608" y="64943"/>
                    </a:lnTo>
                    <a:cubicBezTo>
                      <a:pt x="101120" y="64943"/>
                      <a:pt x="102351" y="63713"/>
                      <a:pt x="102351" y="62200"/>
                    </a:cubicBezTo>
                    <a:lnTo>
                      <a:pt x="102351" y="2744"/>
                    </a:lnTo>
                    <a:cubicBezTo>
                      <a:pt x="102351" y="1228"/>
                      <a:pt x="101123" y="1"/>
                      <a:pt x="99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fi-FI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5" name="Google Shape;2121;p 2"/>
              <p:cNvSpPr/>
              <p:nvPr/>
            </p:nvSpPr>
            <p:spPr>
              <a:xfrm>
                <a:off x="754560" y="652680"/>
                <a:ext cx="5016600" cy="3306960"/>
              </a:xfrm>
              <a:custGeom>
                <a:avLst/>
                <a:gdLst>
                  <a:gd name="textAreaLeft" fmla="*/ 0 w 5016600"/>
                  <a:gd name="textAreaRight" fmla="*/ 5016960 w 5016600"/>
                  <a:gd name="textAreaTop" fmla="*/ 0 h 3306960"/>
                  <a:gd name="textAreaBottom" fmla="*/ 3307320 h 3306960"/>
                </a:gdLst>
                <a:ahLst/>
                <a:rect l="textAreaLeft" t="textAreaTop" r="textAreaRight" b="textAreaBottom"/>
                <a:pathLst>
                  <a:path w="100967" h="63540">
                    <a:moveTo>
                      <a:pt x="98640" y="518"/>
                    </a:moveTo>
                    <a:cubicBezTo>
                      <a:pt x="99639" y="518"/>
                      <a:pt x="100449" y="1328"/>
                      <a:pt x="100449" y="2328"/>
                    </a:cubicBezTo>
                    <a:lnTo>
                      <a:pt x="100449" y="61214"/>
                    </a:lnTo>
                    <a:cubicBezTo>
                      <a:pt x="100448" y="62212"/>
                      <a:pt x="99639" y="63022"/>
                      <a:pt x="98640" y="63024"/>
                    </a:cubicBezTo>
                    <a:lnTo>
                      <a:pt x="2328" y="63024"/>
                    </a:lnTo>
                    <a:cubicBezTo>
                      <a:pt x="1328" y="63022"/>
                      <a:pt x="519" y="62212"/>
                      <a:pt x="517" y="61214"/>
                    </a:cubicBezTo>
                    <a:lnTo>
                      <a:pt x="517" y="2328"/>
                    </a:lnTo>
                    <a:cubicBezTo>
                      <a:pt x="519" y="1328"/>
                      <a:pt x="1328" y="519"/>
                      <a:pt x="2328" y="518"/>
                    </a:cubicBezTo>
                    <a:close/>
                    <a:moveTo>
                      <a:pt x="2328" y="1"/>
                    </a:moveTo>
                    <a:cubicBezTo>
                      <a:pt x="1042" y="2"/>
                      <a:pt x="2" y="1043"/>
                      <a:pt x="0" y="2328"/>
                    </a:cubicBezTo>
                    <a:lnTo>
                      <a:pt x="0" y="61214"/>
                    </a:lnTo>
                    <a:cubicBezTo>
                      <a:pt x="2" y="62498"/>
                      <a:pt x="1042" y="63538"/>
                      <a:pt x="2328" y="63540"/>
                    </a:cubicBezTo>
                    <a:lnTo>
                      <a:pt x="98640" y="63540"/>
                    </a:lnTo>
                    <a:cubicBezTo>
                      <a:pt x="99925" y="63538"/>
                      <a:pt x="100965" y="62498"/>
                      <a:pt x="100967" y="61214"/>
                    </a:cubicBezTo>
                    <a:lnTo>
                      <a:pt x="100967" y="2328"/>
                    </a:lnTo>
                    <a:cubicBezTo>
                      <a:pt x="100967" y="1043"/>
                      <a:pt x="99925" y="1"/>
                      <a:pt x="986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fi-FI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6" name="Google Shape;2122;p 2"/>
              <p:cNvSpPr/>
              <p:nvPr/>
            </p:nvSpPr>
            <p:spPr>
              <a:xfrm>
                <a:off x="2415600" y="4602600"/>
                <a:ext cx="1702800" cy="720"/>
              </a:xfrm>
              <a:custGeom>
                <a:avLst/>
                <a:gdLst>
                  <a:gd name="textAreaLeft" fmla="*/ 0 w 1702800"/>
                  <a:gd name="textAreaRight" fmla="*/ 1703160 w 1702800"/>
                  <a:gd name="textAreaTop" fmla="*/ 0 h 720"/>
                  <a:gd name="textAreaBottom" fmla="*/ 1080 h 720"/>
                </a:gdLst>
                <a:ahLst/>
                <a:rect l="textAreaLeft" t="textAreaTop" r="textAreaRight" b="textAreaBottom"/>
                <a:pathLst>
                  <a:path w="34273" h="1">
                    <a:moveTo>
                      <a:pt x="1" y="0"/>
                    </a:moveTo>
                    <a:lnTo>
                      <a:pt x="34272" y="0"/>
                    </a:lnTo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" bIns="360" anchor="ctr">
                <a:noAutofit/>
              </a:bodyPr>
              <a:p>
                <a:endParaRPr b="0" lang="fi-FI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  <p:sp>
            <p:nvSpPr>
              <p:cNvPr id="247" name="Google Shape;2123;p 2"/>
              <p:cNvSpPr/>
              <p:nvPr/>
            </p:nvSpPr>
            <p:spPr>
              <a:xfrm>
                <a:off x="2415600" y="4589280"/>
                <a:ext cx="1702800" cy="26280"/>
              </a:xfrm>
              <a:custGeom>
                <a:avLst/>
                <a:gdLst>
                  <a:gd name="textAreaLeft" fmla="*/ 0 w 1702800"/>
                  <a:gd name="textAreaRight" fmla="*/ 1703160 w 1702800"/>
                  <a:gd name="textAreaTop" fmla="*/ 0 h 26280"/>
                  <a:gd name="textAreaBottom" fmla="*/ 26640 h 26280"/>
                </a:gdLst>
                <a:ahLst/>
                <a:rect l="textAreaLeft" t="textAreaTop" r="textAreaRight" b="textAreaBottom"/>
                <a:pathLst>
                  <a:path w="34274" h="517">
                    <a:moveTo>
                      <a:pt x="0" y="1"/>
                    </a:moveTo>
                    <a:lnTo>
                      <a:pt x="0" y="516"/>
                    </a:lnTo>
                    <a:lnTo>
                      <a:pt x="34273" y="516"/>
                    </a:lnTo>
                    <a:lnTo>
                      <a:pt x="34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endParaRPr b="0" lang="fi-FI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  <p:grpSp>
        <p:nvGrpSpPr>
          <p:cNvPr id="248" name=""/>
          <p:cNvGrpSpPr/>
          <p:nvPr/>
        </p:nvGrpSpPr>
        <p:grpSpPr>
          <a:xfrm>
            <a:off x="5191560" y="2125080"/>
            <a:ext cx="1447200" cy="2880000"/>
            <a:chOff x="5191560" y="2125080"/>
            <a:chExt cx="1447200" cy="2880000"/>
          </a:xfrm>
        </p:grpSpPr>
        <p:sp>
          <p:nvSpPr>
            <p:cNvPr id="249" name=""/>
            <p:cNvSpPr/>
            <p:nvPr/>
          </p:nvSpPr>
          <p:spPr>
            <a:xfrm>
              <a:off x="5199480" y="2130120"/>
              <a:ext cx="1424160" cy="2871720"/>
            </a:xfrm>
            <a:custGeom>
              <a:avLst/>
              <a:gdLst/>
              <a:ahLst/>
              <a:rect l="0" t="0" r="r" b="b"/>
              <a:pathLst>
                <a:path w="3956" h="7977">
                  <a:moveTo>
                    <a:pt x="740" y="10"/>
                  </a:moveTo>
                  <a:lnTo>
                    <a:pt x="636" y="7"/>
                  </a:lnTo>
                  <a:cubicBezTo>
                    <a:pt x="515" y="-17"/>
                    <a:pt x="406" y="27"/>
                    <a:pt x="305" y="85"/>
                  </a:cubicBezTo>
                  <a:cubicBezTo>
                    <a:pt x="204" y="143"/>
                    <a:pt x="118" y="245"/>
                    <a:pt x="60" y="346"/>
                  </a:cubicBezTo>
                  <a:cubicBezTo>
                    <a:pt x="2" y="447"/>
                    <a:pt x="0" y="575"/>
                    <a:pt x="0" y="690"/>
                  </a:cubicBezTo>
                  <a:cubicBezTo>
                    <a:pt x="0" y="2899"/>
                    <a:pt x="0" y="5108"/>
                    <a:pt x="0" y="7317"/>
                  </a:cubicBezTo>
                  <a:lnTo>
                    <a:pt x="0" y="7318"/>
                  </a:lnTo>
                  <a:cubicBezTo>
                    <a:pt x="0" y="7433"/>
                    <a:pt x="30" y="7546"/>
                    <a:pt x="88" y="7647"/>
                  </a:cubicBezTo>
                  <a:cubicBezTo>
                    <a:pt x="146" y="7748"/>
                    <a:pt x="229" y="7831"/>
                    <a:pt x="330" y="7889"/>
                  </a:cubicBezTo>
                  <a:cubicBezTo>
                    <a:pt x="431" y="7947"/>
                    <a:pt x="544" y="7977"/>
                    <a:pt x="659" y="7977"/>
                  </a:cubicBezTo>
                  <a:cubicBezTo>
                    <a:pt x="1538" y="7977"/>
                    <a:pt x="2417" y="7976"/>
                    <a:pt x="3296" y="7976"/>
                  </a:cubicBezTo>
                  <a:cubicBezTo>
                    <a:pt x="3296" y="7976"/>
                    <a:pt x="3296" y="7977"/>
                    <a:pt x="3297" y="7977"/>
                  </a:cubicBezTo>
                  <a:cubicBezTo>
                    <a:pt x="3412" y="7977"/>
                    <a:pt x="3525" y="7947"/>
                    <a:pt x="3626" y="7889"/>
                  </a:cubicBezTo>
                  <a:cubicBezTo>
                    <a:pt x="3727" y="7831"/>
                    <a:pt x="3810" y="7748"/>
                    <a:pt x="3868" y="7647"/>
                  </a:cubicBezTo>
                  <a:cubicBezTo>
                    <a:pt x="3926" y="7546"/>
                    <a:pt x="3956" y="7433"/>
                    <a:pt x="3956" y="7318"/>
                  </a:cubicBezTo>
                  <a:cubicBezTo>
                    <a:pt x="3956" y="5108"/>
                    <a:pt x="3956" y="2899"/>
                    <a:pt x="3956" y="690"/>
                  </a:cubicBezTo>
                  <a:lnTo>
                    <a:pt x="3956" y="690"/>
                  </a:lnTo>
                  <a:lnTo>
                    <a:pt x="3956" y="690"/>
                  </a:lnTo>
                  <a:cubicBezTo>
                    <a:pt x="3956" y="575"/>
                    <a:pt x="3939" y="386"/>
                    <a:pt x="3881" y="285"/>
                  </a:cubicBezTo>
                  <a:cubicBezTo>
                    <a:pt x="3823" y="184"/>
                    <a:pt x="3699" y="120"/>
                    <a:pt x="3598" y="62"/>
                  </a:cubicBezTo>
                  <a:cubicBezTo>
                    <a:pt x="3497" y="4"/>
                    <a:pt x="3416" y="5"/>
                    <a:pt x="3301" y="5"/>
                  </a:cubicBezTo>
                  <a:cubicBezTo>
                    <a:pt x="2421" y="5"/>
                    <a:pt x="1619" y="10"/>
                    <a:pt x="740" y="10"/>
                  </a:cubicBezTo>
                  <a:close/>
                </a:path>
              </a:pathLst>
            </a:custGeom>
            <a:ln w="0">
              <a:noFill/>
            </a:ln>
          </p:spPr>
          <p:txBody>
            <a:bodyPr lIns="90000" rIns="90000" tIns="45000" bIns="45000" anchor="ctr">
              <a:noAutofit/>
            </a:bodyPr>
            <a:p>
              <a:endParaRPr b="0" lang="fi-FI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grpSp>
          <p:nvGrpSpPr>
            <p:cNvPr id="250" name=""/>
            <p:cNvGrpSpPr/>
            <p:nvPr/>
          </p:nvGrpSpPr>
          <p:grpSpPr>
            <a:xfrm>
              <a:off x="5191560" y="2125080"/>
              <a:ext cx="1447200" cy="2880000"/>
              <a:chOff x="5191560" y="2125080"/>
              <a:chExt cx="1447200" cy="2880000"/>
            </a:xfrm>
          </p:grpSpPr>
          <p:pic>
            <p:nvPicPr>
              <p:cNvPr id="251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5248800" y="2364480"/>
                <a:ext cx="1335960" cy="2391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52" name="Google Shape;2144;p 3"/>
              <p:cNvSpPr/>
              <p:nvPr/>
            </p:nvSpPr>
            <p:spPr>
              <a:xfrm>
                <a:off x="5191560" y="2125080"/>
                <a:ext cx="1447200" cy="2880000"/>
              </a:xfrm>
              <a:custGeom>
                <a:avLst/>
                <a:gdLst>
                  <a:gd name="textAreaLeft" fmla="*/ 0 w 1447200"/>
                  <a:gd name="textAreaRight" fmla="*/ 1447560 w 1447200"/>
                  <a:gd name="textAreaTop" fmla="*/ 0 h 2880000"/>
                  <a:gd name="textAreaBottom" fmla="*/ 2880360 h 2880000"/>
                </a:gdLst>
                <a:ahLst/>
                <a:rect l="textAreaLeft" t="textAreaTop" r="textAreaRight" b="textAreaBottom"/>
                <a:pathLst>
                  <a:path w="43370" h="85981">
                    <a:moveTo>
                      <a:pt x="25827" y="3794"/>
                    </a:moveTo>
                    <a:lnTo>
                      <a:pt x="25827" y="4045"/>
                    </a:lnTo>
                    <a:lnTo>
                      <a:pt x="25845" y="4047"/>
                    </a:lnTo>
                    <a:cubicBezTo>
                      <a:pt x="25856" y="4066"/>
                      <a:pt x="25857" y="4090"/>
                      <a:pt x="25850" y="4111"/>
                    </a:cubicBezTo>
                    <a:lnTo>
                      <a:pt x="17205" y="4129"/>
                    </a:lnTo>
                    <a:lnTo>
                      <a:pt x="17193" y="4382"/>
                    </a:lnTo>
                    <a:lnTo>
                      <a:pt x="17156" y="4111"/>
                    </a:lnTo>
                    <a:cubicBezTo>
                      <a:pt x="17147" y="4092"/>
                      <a:pt x="17148" y="4068"/>
                      <a:pt x="17159" y="4048"/>
                    </a:cubicBezTo>
                    <a:lnTo>
                      <a:pt x="17226" y="4048"/>
                    </a:lnTo>
                    <a:lnTo>
                      <a:pt x="25807" y="4047"/>
                    </a:lnTo>
                    <a:lnTo>
                      <a:pt x="25827" y="3794"/>
                    </a:lnTo>
                    <a:close/>
                    <a:moveTo>
                      <a:pt x="17178" y="3543"/>
                    </a:moveTo>
                    <a:cubicBezTo>
                      <a:pt x="16876" y="3543"/>
                      <a:pt x="16647" y="3775"/>
                      <a:pt x="16647" y="4083"/>
                    </a:cubicBezTo>
                    <a:cubicBezTo>
                      <a:pt x="16647" y="4395"/>
                      <a:pt x="16881" y="4631"/>
                      <a:pt x="17223" y="4631"/>
                    </a:cubicBezTo>
                    <a:lnTo>
                      <a:pt x="17227" y="4631"/>
                    </a:lnTo>
                    <a:lnTo>
                      <a:pt x="25757" y="4630"/>
                    </a:lnTo>
                    <a:cubicBezTo>
                      <a:pt x="25765" y="4631"/>
                      <a:pt x="25805" y="4633"/>
                      <a:pt x="25812" y="4633"/>
                    </a:cubicBezTo>
                    <a:cubicBezTo>
                      <a:pt x="26122" y="4633"/>
                      <a:pt x="26357" y="4397"/>
                      <a:pt x="26357" y="4083"/>
                    </a:cubicBezTo>
                    <a:cubicBezTo>
                      <a:pt x="26357" y="3775"/>
                      <a:pt x="26129" y="3543"/>
                      <a:pt x="25827" y="3543"/>
                    </a:cubicBezTo>
                    <a:lnTo>
                      <a:pt x="17256" y="3549"/>
                    </a:lnTo>
                    <a:cubicBezTo>
                      <a:pt x="17245" y="3547"/>
                      <a:pt x="17187" y="3543"/>
                      <a:pt x="17178" y="3543"/>
                    </a:cubicBezTo>
                    <a:close/>
                    <a:moveTo>
                      <a:pt x="41722" y="7196"/>
                    </a:moveTo>
                    <a:lnTo>
                      <a:pt x="41722" y="78527"/>
                    </a:lnTo>
                    <a:lnTo>
                      <a:pt x="1739" y="78527"/>
                    </a:lnTo>
                    <a:lnTo>
                      <a:pt x="1739" y="7196"/>
                    </a:lnTo>
                    <a:close/>
                    <a:moveTo>
                      <a:pt x="1488" y="6694"/>
                    </a:moveTo>
                    <a:cubicBezTo>
                      <a:pt x="1349" y="6694"/>
                      <a:pt x="1237" y="6806"/>
                      <a:pt x="1237" y="6945"/>
                    </a:cubicBezTo>
                    <a:lnTo>
                      <a:pt x="1237" y="78778"/>
                    </a:lnTo>
                    <a:cubicBezTo>
                      <a:pt x="1237" y="78917"/>
                      <a:pt x="1349" y="79029"/>
                      <a:pt x="1488" y="79029"/>
                    </a:cubicBezTo>
                    <a:lnTo>
                      <a:pt x="41972" y="79029"/>
                    </a:lnTo>
                    <a:cubicBezTo>
                      <a:pt x="42111" y="79029"/>
                      <a:pt x="42223" y="78917"/>
                      <a:pt x="42223" y="78778"/>
                    </a:cubicBezTo>
                    <a:lnTo>
                      <a:pt x="42223" y="6945"/>
                    </a:lnTo>
                    <a:cubicBezTo>
                      <a:pt x="42223" y="6806"/>
                      <a:pt x="42111" y="6694"/>
                      <a:pt x="41972" y="6694"/>
                    </a:cubicBezTo>
                    <a:close/>
                    <a:moveTo>
                      <a:pt x="7894" y="81457"/>
                    </a:moveTo>
                    <a:cubicBezTo>
                      <a:pt x="7754" y="81457"/>
                      <a:pt x="7642" y="81569"/>
                      <a:pt x="7642" y="81708"/>
                    </a:cubicBezTo>
                    <a:lnTo>
                      <a:pt x="7642" y="81926"/>
                    </a:lnTo>
                    <a:cubicBezTo>
                      <a:pt x="7642" y="82065"/>
                      <a:pt x="7754" y="82177"/>
                      <a:pt x="7894" y="82177"/>
                    </a:cubicBezTo>
                    <a:lnTo>
                      <a:pt x="9495" y="82177"/>
                    </a:lnTo>
                    <a:cubicBezTo>
                      <a:pt x="9625" y="82177"/>
                      <a:pt x="9734" y="82077"/>
                      <a:pt x="9744" y="81947"/>
                    </a:cubicBezTo>
                    <a:lnTo>
                      <a:pt x="9764" y="81729"/>
                    </a:lnTo>
                    <a:cubicBezTo>
                      <a:pt x="9776" y="81582"/>
                      <a:pt x="9660" y="81457"/>
                      <a:pt x="9512" y="81457"/>
                    </a:cubicBezTo>
                    <a:close/>
                    <a:moveTo>
                      <a:pt x="22144" y="81995"/>
                    </a:moveTo>
                    <a:lnTo>
                      <a:pt x="22144" y="82911"/>
                    </a:lnTo>
                    <a:lnTo>
                      <a:pt x="21208" y="82911"/>
                    </a:lnTo>
                    <a:lnTo>
                      <a:pt x="21208" y="81995"/>
                    </a:lnTo>
                    <a:close/>
                    <a:moveTo>
                      <a:pt x="33797" y="83129"/>
                    </a:moveTo>
                    <a:cubicBezTo>
                      <a:pt x="33798" y="83130"/>
                      <a:pt x="33798" y="83130"/>
                      <a:pt x="33798" y="83131"/>
                    </a:cubicBezTo>
                    <a:lnTo>
                      <a:pt x="33797" y="83129"/>
                    </a:lnTo>
                    <a:close/>
                    <a:moveTo>
                      <a:pt x="21046" y="81493"/>
                    </a:moveTo>
                    <a:cubicBezTo>
                      <a:pt x="20857" y="81493"/>
                      <a:pt x="20705" y="81646"/>
                      <a:pt x="20706" y="81835"/>
                    </a:cubicBezTo>
                    <a:lnTo>
                      <a:pt x="20706" y="83091"/>
                    </a:lnTo>
                    <a:cubicBezTo>
                      <a:pt x="20706" y="83268"/>
                      <a:pt x="20860" y="83413"/>
                      <a:pt x="21048" y="83413"/>
                    </a:cubicBezTo>
                    <a:lnTo>
                      <a:pt x="22304" y="83413"/>
                    </a:lnTo>
                    <a:lnTo>
                      <a:pt x="22304" y="83415"/>
                    </a:lnTo>
                    <a:cubicBezTo>
                      <a:pt x="22492" y="83415"/>
                      <a:pt x="22645" y="83268"/>
                      <a:pt x="22646" y="83091"/>
                    </a:cubicBezTo>
                    <a:lnTo>
                      <a:pt x="22646" y="81835"/>
                    </a:lnTo>
                    <a:cubicBezTo>
                      <a:pt x="22646" y="81647"/>
                      <a:pt x="22500" y="81493"/>
                      <a:pt x="22322" y="81493"/>
                    </a:cubicBezTo>
                    <a:lnTo>
                      <a:pt x="21048" y="81493"/>
                    </a:lnTo>
                    <a:cubicBezTo>
                      <a:pt x="21047" y="81493"/>
                      <a:pt x="21047" y="81493"/>
                      <a:pt x="21046" y="81493"/>
                    </a:cubicBezTo>
                    <a:close/>
                    <a:moveTo>
                      <a:pt x="33684" y="81407"/>
                    </a:moveTo>
                    <a:cubicBezTo>
                      <a:pt x="33624" y="81407"/>
                      <a:pt x="33563" y="81420"/>
                      <a:pt x="33508" y="81446"/>
                    </a:cubicBezTo>
                    <a:cubicBezTo>
                      <a:pt x="33483" y="81458"/>
                      <a:pt x="33460" y="81476"/>
                      <a:pt x="33441" y="81496"/>
                    </a:cubicBezTo>
                    <a:lnTo>
                      <a:pt x="32861" y="82093"/>
                    </a:lnTo>
                    <a:cubicBezTo>
                      <a:pt x="32755" y="82198"/>
                      <a:pt x="32695" y="82342"/>
                      <a:pt x="32696" y="82490"/>
                    </a:cubicBezTo>
                    <a:cubicBezTo>
                      <a:pt x="32696" y="82668"/>
                      <a:pt x="32777" y="82796"/>
                      <a:pt x="32861" y="82904"/>
                    </a:cubicBezTo>
                    <a:lnTo>
                      <a:pt x="33442" y="83485"/>
                    </a:lnTo>
                    <a:cubicBezTo>
                      <a:pt x="33505" y="83551"/>
                      <a:pt x="33593" y="83587"/>
                      <a:pt x="33683" y="83587"/>
                    </a:cubicBezTo>
                    <a:lnTo>
                      <a:pt x="33683" y="83587"/>
                    </a:lnTo>
                    <a:cubicBezTo>
                      <a:pt x="33987" y="83585"/>
                      <a:pt x="34139" y="83219"/>
                      <a:pt x="33924" y="83004"/>
                    </a:cubicBezTo>
                    <a:lnTo>
                      <a:pt x="33411" y="82490"/>
                    </a:lnTo>
                    <a:lnTo>
                      <a:pt x="33925" y="81975"/>
                    </a:lnTo>
                    <a:cubicBezTo>
                      <a:pt x="34060" y="81842"/>
                      <a:pt x="34060" y="81626"/>
                      <a:pt x="33925" y="81493"/>
                    </a:cubicBezTo>
                    <a:cubicBezTo>
                      <a:pt x="33906" y="81475"/>
                      <a:pt x="33883" y="81458"/>
                      <a:pt x="33859" y="81446"/>
                    </a:cubicBezTo>
                    <a:cubicBezTo>
                      <a:pt x="33804" y="81420"/>
                      <a:pt x="33744" y="81407"/>
                      <a:pt x="33684" y="81407"/>
                    </a:cubicBezTo>
                    <a:close/>
                    <a:moveTo>
                      <a:pt x="33683" y="83587"/>
                    </a:moveTo>
                    <a:cubicBezTo>
                      <a:pt x="33683" y="83587"/>
                      <a:pt x="33683" y="83587"/>
                      <a:pt x="33683" y="83587"/>
                    </a:cubicBezTo>
                    <a:lnTo>
                      <a:pt x="33684" y="83587"/>
                    </a:lnTo>
                    <a:cubicBezTo>
                      <a:pt x="33684" y="83587"/>
                      <a:pt x="33684" y="83587"/>
                      <a:pt x="33683" y="83587"/>
                    </a:cubicBezTo>
                    <a:close/>
                    <a:moveTo>
                      <a:pt x="36715" y="501"/>
                    </a:moveTo>
                    <a:cubicBezTo>
                      <a:pt x="40106" y="501"/>
                      <a:pt x="42867" y="3262"/>
                      <a:pt x="42867" y="6654"/>
                    </a:cubicBezTo>
                    <a:lnTo>
                      <a:pt x="42867" y="79324"/>
                    </a:lnTo>
                    <a:cubicBezTo>
                      <a:pt x="42867" y="82717"/>
                      <a:pt x="40106" y="85476"/>
                      <a:pt x="36715" y="85476"/>
                    </a:cubicBezTo>
                    <a:lnTo>
                      <a:pt x="6656" y="85476"/>
                    </a:lnTo>
                    <a:cubicBezTo>
                      <a:pt x="3262" y="85476"/>
                      <a:pt x="503" y="82717"/>
                      <a:pt x="503" y="79324"/>
                    </a:cubicBezTo>
                    <a:lnTo>
                      <a:pt x="503" y="6654"/>
                    </a:lnTo>
                    <a:cubicBezTo>
                      <a:pt x="503" y="3262"/>
                      <a:pt x="3262" y="501"/>
                      <a:pt x="6656" y="501"/>
                    </a:cubicBezTo>
                    <a:close/>
                    <a:moveTo>
                      <a:pt x="6656" y="0"/>
                    </a:moveTo>
                    <a:cubicBezTo>
                      <a:pt x="2986" y="0"/>
                      <a:pt x="1" y="2985"/>
                      <a:pt x="1" y="6655"/>
                    </a:cubicBezTo>
                    <a:lnTo>
                      <a:pt x="1" y="79324"/>
                    </a:lnTo>
                    <a:cubicBezTo>
                      <a:pt x="1" y="82995"/>
                      <a:pt x="2986" y="85980"/>
                      <a:pt x="6656" y="85980"/>
                    </a:cubicBezTo>
                    <a:lnTo>
                      <a:pt x="36715" y="85980"/>
                    </a:lnTo>
                    <a:cubicBezTo>
                      <a:pt x="40383" y="85980"/>
                      <a:pt x="43370" y="82993"/>
                      <a:pt x="43370" y="79324"/>
                    </a:cubicBezTo>
                    <a:lnTo>
                      <a:pt x="43370" y="6655"/>
                    </a:lnTo>
                    <a:cubicBezTo>
                      <a:pt x="43370" y="2985"/>
                      <a:pt x="40384" y="0"/>
                      <a:pt x="36715" y="0"/>
                    </a:cubicBezTo>
                    <a:close/>
                  </a:path>
                </a:pathLst>
              </a:custGeom>
              <a:solidFill>
                <a:srgbClr val="ffab4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endParaRPr b="0" lang="fi-FI" sz="1400" strike="noStrike" u="none">
                  <a:solidFill>
                    <a:srgbClr val="000000"/>
                  </a:solidFill>
                  <a:uFillTx/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924840" y="760320"/>
            <a:ext cx="3068280" cy="5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600" strike="noStrike" u="none">
                <a:solidFill>
                  <a:schemeClr val="lt1"/>
                </a:solidFill>
                <a:uFillTx/>
                <a:latin typeface="Montserrat ExtraBold"/>
                <a:ea typeface="Montserrat ExtraBold"/>
              </a:rPr>
              <a:t>KIITOS!</a:t>
            </a:r>
            <a:endParaRPr b="0" lang="fi-FI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924840" y="1684440"/>
            <a:ext cx="3305160" cy="109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1"/>
                </a:solidFill>
                <a:uFillTx/>
                <a:latin typeface="Montserrat"/>
                <a:ea typeface="Montserrat"/>
              </a:rPr>
              <a:t>Otamme mielellään kysymyksiä vastaan!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1"/>
                </a:solidFill>
                <a:uFillTx/>
                <a:latin typeface="Montserrat"/>
                <a:ea typeface="Montserrat"/>
              </a:rPr>
              <a:t>Hyvää joululomaa kaikille!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accent1"/>
                </a:solidFill>
                <a:uFillTx/>
                <a:latin typeface="Montserrat"/>
                <a:ea typeface="Montserrat"/>
              </a:rPr>
              <a:t>- Joona &amp; Kalle</a:t>
            </a: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i-FI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255" name="Google Shape;2161;p 1"/>
          <p:cNvCxnSpPr/>
          <p:nvPr/>
        </p:nvCxnSpPr>
        <p:spPr>
          <a:xfrm>
            <a:off x="1013400" y="14886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cxnSp>
        <p:nvCxnSpPr>
          <p:cNvPr id="256" name="Google Shape;2163;p 1"/>
          <p:cNvCxnSpPr/>
          <p:nvPr/>
        </p:nvCxnSpPr>
        <p:spPr>
          <a:xfrm>
            <a:off x="1013400" y="34578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KEITÄ ME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OLEMME?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Start up -henkisellä tyylillä tehty suunnitelma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Joona Nuorala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UI/UX, frontend, alan harrastaja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Kalle Vesanterä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Tekninen puoli, backend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42" name="Google Shape;216;p 1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RATKAISTAVA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ONGELMA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Nykyisten palvelujen heikkoja kohtia: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Käyttäjäystävällisyys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Kilpailujenhallinta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Mobiilisovellusten toiminta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Erilaisten käyttäjien huomiointi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45" name="Google Shape;216;p 2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ONGELMASTA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SYNTYNYT IDEA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Ratkaisu, jolla yhdistetään erilaiset käyttäjät ja tarpeet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Kasuaalipelaajille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Turnauskäyttöön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Käyttäjäystävällinen käyttöliittymä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Kattavat ominaisuudet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Saatavilla monipuolisesti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48" name="Google Shape;216;p 4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SUUNNITTELEMAMME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RATKAISU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Uusi, alusta asti rakennettu pelialusta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Työpöytäkäyttöön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Mobiililaitteille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Tehty pelaajien tarpeet huomioiden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Yksi alusta, jossa toimii kaikki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i-FI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51" name="Google Shape;216;p 3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KÄYTTÄJÄKYSELY</a:t>
            </a:r>
            <a:br>
              <a:rPr sz="2400"/>
            </a:b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SUUNNITELMAN TUKENA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Kysely alan harrastajille, jolla luotiin pohja ohjelmistotuotantosuunnitelmalle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Käyttöalusta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Tärkeimmät ominaisuudet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Suosituimmat lisäominaisuudet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i-FI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54" name="Google Shape;216;p 5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KÄYTTÄJÄKYSELY - KÄYTTÖALUSTA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Älypuhelin oli kaikista toivotuin käyttöalusta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100%* - Älypuhelin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37,5%* - Tietokone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6,3%* - Tabletti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57" name="Google Shape;216;p 6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sp>
        <p:nvSpPr>
          <p:cNvPr id="158" name=""/>
          <p:cNvSpPr txBox="1"/>
          <p:nvPr/>
        </p:nvSpPr>
        <p:spPr>
          <a:xfrm>
            <a:off x="1080000" y="4320000"/>
            <a:ext cx="396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* Prosenttia vastaajista</a:t>
            </a:r>
            <a:endParaRPr b="0" lang="fi-FI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KÄYTTÄJÄKYSELY – PÄÄOMINAISUUDET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Kolmena tärkeimpänä ominaisuutena </a:t>
            </a: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pidettiin: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81%* - Peli- ja turnaushistoria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63%* - Mahdollisuus omien kilpailujen </a:t>
            </a: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luomiseen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56%* - Tulosten reaaliaikainen </a:t>
            </a: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seuranta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61" name="Google Shape;216;p 7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sp>
        <p:nvSpPr>
          <p:cNvPr id="162" name=""/>
          <p:cNvSpPr txBox="1"/>
          <p:nvPr/>
        </p:nvSpPr>
        <p:spPr>
          <a:xfrm>
            <a:off x="1080000" y="4320000"/>
            <a:ext cx="396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* Prosenttia vastaajista</a:t>
            </a:r>
            <a:endParaRPr b="0" lang="fi-FI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38520" y="444960"/>
            <a:ext cx="4628880" cy="9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accent1"/>
                </a:solidFill>
                <a:uFillTx/>
                <a:latin typeface="Montserrat ExtraBold"/>
                <a:ea typeface="Montserrat ExtraBold"/>
              </a:rPr>
              <a:t>KÄYTTÄJÄKYSELY – LISÄOMINAISUUDET</a:t>
            </a:r>
            <a:endParaRPr b="0" lang="fi-FI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938520" y="1659240"/>
            <a:ext cx="4946040" cy="276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Lisäominaisuuksista suosituimpia olivat: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63%* - Heittopituuden mittaaminen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50%* - Ratakohtaiset highscore-taulukot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50%* - Sosiaalisen median integraatio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8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44%* - Custom-pelimuodot</a:t>
            </a:r>
            <a:endParaRPr b="0" lang="fi-FI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65" name="Google Shape;216;p 8"/>
          <p:cNvCxnSpPr/>
          <p:nvPr/>
        </p:nvCxnSpPr>
        <p:spPr>
          <a:xfrm>
            <a:off x="1026000" y="414000"/>
            <a:ext cx="2763360" cy="360"/>
          </a:xfrm>
          <a:prstGeom prst="straightConnector1">
            <a:avLst/>
          </a:prstGeom>
          <a:ln w="9360">
            <a:solidFill>
              <a:schemeClr val="accent1"/>
            </a:solidFill>
            <a:round/>
          </a:ln>
        </p:spPr>
      </p:cxnSp>
      <p:sp>
        <p:nvSpPr>
          <p:cNvPr id="166" name=""/>
          <p:cNvSpPr txBox="1"/>
          <p:nvPr/>
        </p:nvSpPr>
        <p:spPr>
          <a:xfrm>
            <a:off x="1080000" y="4320000"/>
            <a:ext cx="396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trike="noStrike" u="none">
                <a:solidFill>
                  <a:schemeClr val="lt1"/>
                </a:solidFill>
                <a:uFillTx/>
                <a:latin typeface="Montserrat"/>
                <a:ea typeface="Montserrat"/>
              </a:rPr>
              <a:t>* Prosenttia vastaajista</a:t>
            </a:r>
            <a:endParaRPr b="0" lang="fi-FI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Application>LibreOffice/24.8.3.2$Linux_X86_64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fi-FI</dc:language>
  <cp:lastModifiedBy/>
  <dcterms:modified xsi:type="dcterms:W3CDTF">2024-12-16T16:23:07Z</dcterms:modified>
  <cp:revision>18</cp:revision>
  <dc:subject/>
  <dc:title/>
</cp:coreProperties>
</file>